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embeddings/oleObject7.bin" ContentType="application/vnd.openxmlformats-officedocument.oleObject"/>
  <Override PartName="/ppt/embeddings/oleObject8.bin" ContentType="application/vnd.openxmlformats-officedocument.oleObject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embeddings/oleObject5.bin" ContentType="application/vnd.openxmlformats-officedocument.oleObject"/>
  <Override PartName="/ppt/embeddings/oleObject6.bin" ContentType="application/vnd.openxmlformats-officedocument.oleObject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embeddings/oleObject3.bin" ContentType="application/vnd.openxmlformats-officedocument.oleObject"/>
  <Override PartName="/ppt/embeddings/oleObject4.bin" ContentType="application/vnd.openxmlformats-officedocument.oleObject"/>
  <Override PartName="/ppt/embeddings/oleObject1.bin" ContentType="application/vnd.openxmlformats-officedocument.oleObject"/>
  <Override PartName="/ppt/embeddings/oleObject2.bin" ContentType="application/vnd.openxmlformats-officedocument.oleObject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udio/unknown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22"/>
  </p:notesMasterIdLst>
  <p:sldIdLst>
    <p:sldId id="256" r:id="rId2"/>
    <p:sldId id="258" r:id="rId3"/>
    <p:sldId id="259" r:id="rId4"/>
    <p:sldId id="261" r:id="rId5"/>
    <p:sldId id="282" r:id="rId6"/>
    <p:sldId id="260" r:id="rId7"/>
    <p:sldId id="262" r:id="rId8"/>
    <p:sldId id="271" r:id="rId9"/>
    <p:sldId id="272" r:id="rId10"/>
    <p:sldId id="283" r:id="rId11"/>
    <p:sldId id="274" r:id="rId12"/>
    <p:sldId id="275" r:id="rId13"/>
    <p:sldId id="281" r:id="rId14"/>
    <p:sldId id="273" r:id="rId15"/>
    <p:sldId id="276" r:id="rId16"/>
    <p:sldId id="278" r:id="rId17"/>
    <p:sldId id="279" r:id="rId18"/>
    <p:sldId id="285" r:id="rId19"/>
    <p:sldId id="269" r:id="rId20"/>
    <p:sldId id="280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493" autoAdjust="0"/>
    <p:restoredTop sz="94660"/>
  </p:normalViewPr>
  <p:slideViewPr>
    <p:cSldViewPr>
      <p:cViewPr varScale="1">
        <p:scale>
          <a:sx n="62" d="100"/>
          <a:sy n="62" d="100"/>
        </p:scale>
        <p:origin x="-558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FA403D2-2CA8-4E36-B985-9D1F968801DA}" type="doc">
      <dgm:prSet loTypeId="urn:microsoft.com/office/officeart/2005/8/layout/venn3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697F7ED-FADE-487A-8303-31DD5E261132}">
      <dgm:prSet phldrT="[Text]"/>
      <dgm:spPr/>
      <dgm:t>
        <a:bodyPr/>
        <a:lstStyle/>
        <a:p>
          <a:r>
            <a:rPr lang="bn-BD" b="1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ধ</a:t>
          </a:r>
          <a:endParaRPr lang="en-US" b="1" dirty="0">
            <a:solidFill>
              <a:schemeClr val="tx1"/>
            </a:solidFill>
            <a:latin typeface="NikoshBAN" pitchFamily="2" charset="0"/>
            <a:cs typeface="NikoshBAN" pitchFamily="2" charset="0"/>
          </a:endParaRPr>
        </a:p>
      </dgm:t>
    </dgm:pt>
    <dgm:pt modelId="{12907B3B-FD15-4558-A1DC-F782394179D5}" type="parTrans" cxnId="{937563C2-488A-4BDD-9364-54F11BB7749A}">
      <dgm:prSet/>
      <dgm:spPr/>
      <dgm:t>
        <a:bodyPr/>
        <a:lstStyle/>
        <a:p>
          <a:endParaRPr lang="en-US"/>
        </a:p>
      </dgm:t>
    </dgm:pt>
    <dgm:pt modelId="{E2D36E3E-A561-4B70-B3BE-41C0BE60CECF}" type="sibTrans" cxnId="{937563C2-488A-4BDD-9364-54F11BB7749A}">
      <dgm:prSet/>
      <dgm:spPr/>
      <dgm:t>
        <a:bodyPr/>
        <a:lstStyle/>
        <a:p>
          <a:endParaRPr lang="en-US"/>
        </a:p>
      </dgm:t>
    </dgm:pt>
    <dgm:pt modelId="{30756F0A-5733-4358-9C4C-1CE19142C167}">
      <dgm:prSet phldrT="[Text]"/>
      <dgm:spPr/>
      <dgm:t>
        <a:bodyPr/>
        <a:lstStyle/>
        <a:p>
          <a:r>
            <a:rPr lang="bn-BD" b="1" dirty="0" smtClean="0">
              <a:latin typeface="NikoshBAN" pitchFamily="2" charset="0"/>
              <a:cs typeface="NikoshBAN" pitchFamily="2" charset="0"/>
            </a:rPr>
            <a:t>ন্য</a:t>
          </a:r>
          <a:endParaRPr lang="en-US" b="1" dirty="0">
            <a:latin typeface="NikoshBAN" pitchFamily="2" charset="0"/>
            <a:cs typeface="NikoshBAN" pitchFamily="2" charset="0"/>
          </a:endParaRPr>
        </a:p>
      </dgm:t>
    </dgm:pt>
    <dgm:pt modelId="{B7404B45-DD69-4387-A0D5-939BD05498D5}" type="parTrans" cxnId="{71D883F4-220D-4B32-B450-F794936F9411}">
      <dgm:prSet/>
      <dgm:spPr/>
      <dgm:t>
        <a:bodyPr/>
        <a:lstStyle/>
        <a:p>
          <a:endParaRPr lang="en-US"/>
        </a:p>
      </dgm:t>
    </dgm:pt>
    <dgm:pt modelId="{ED85547E-B95F-4ABF-A1A8-5B0B19B046BC}" type="sibTrans" cxnId="{71D883F4-220D-4B32-B450-F794936F9411}">
      <dgm:prSet/>
      <dgm:spPr/>
      <dgm:t>
        <a:bodyPr/>
        <a:lstStyle/>
        <a:p>
          <a:endParaRPr lang="en-US"/>
        </a:p>
      </dgm:t>
    </dgm:pt>
    <dgm:pt modelId="{4B3EA097-9725-4B9D-959F-61998D3A2236}">
      <dgm:prSet phldrT="[Text]"/>
      <dgm:spPr/>
      <dgm:t>
        <a:bodyPr/>
        <a:lstStyle/>
        <a:p>
          <a:r>
            <a:rPr lang="bn-BD" b="1" dirty="0" smtClean="0">
              <a:latin typeface="NikoshBAN" pitchFamily="2" charset="0"/>
              <a:cs typeface="NikoshBAN" pitchFamily="2" charset="0"/>
            </a:rPr>
            <a:t>বা</a:t>
          </a:r>
          <a:endParaRPr lang="en-US" b="1" dirty="0">
            <a:latin typeface="NikoshBAN" pitchFamily="2" charset="0"/>
            <a:cs typeface="NikoshBAN" pitchFamily="2" charset="0"/>
          </a:endParaRPr>
        </a:p>
      </dgm:t>
    </dgm:pt>
    <dgm:pt modelId="{7FDE272B-DF1A-40F6-9D7F-F02CB1D411FF}" type="parTrans" cxnId="{857D37CA-0B5D-41A4-B1C4-AD60CF30A50E}">
      <dgm:prSet/>
      <dgm:spPr/>
      <dgm:t>
        <a:bodyPr/>
        <a:lstStyle/>
        <a:p>
          <a:endParaRPr lang="en-US"/>
        </a:p>
      </dgm:t>
    </dgm:pt>
    <dgm:pt modelId="{8CAC05C0-F3C0-48BB-ADAA-B2E112B66D9B}" type="sibTrans" cxnId="{857D37CA-0B5D-41A4-B1C4-AD60CF30A50E}">
      <dgm:prSet/>
      <dgm:spPr/>
      <dgm:t>
        <a:bodyPr/>
        <a:lstStyle/>
        <a:p>
          <a:endParaRPr lang="en-US"/>
        </a:p>
      </dgm:t>
    </dgm:pt>
    <dgm:pt modelId="{E33C626D-C763-42EC-8515-1195A8DDCE0F}">
      <dgm:prSet phldrT="[Text]"/>
      <dgm:spPr/>
      <dgm:t>
        <a:bodyPr/>
        <a:lstStyle/>
        <a:p>
          <a:r>
            <a:rPr lang="bn-BD" b="1" dirty="0" smtClean="0">
              <a:latin typeface="NikoshBAN" pitchFamily="2" charset="0"/>
              <a:cs typeface="NikoshBAN" pitchFamily="2" charset="0"/>
            </a:rPr>
            <a:t>দ</a:t>
          </a:r>
          <a:endParaRPr lang="en-US" b="1" dirty="0">
            <a:latin typeface="NikoshBAN" pitchFamily="2" charset="0"/>
            <a:cs typeface="NikoshBAN" pitchFamily="2" charset="0"/>
          </a:endParaRPr>
        </a:p>
      </dgm:t>
    </dgm:pt>
    <dgm:pt modelId="{9708E4AD-7098-414C-ADE5-E1DC89305487}" type="parTrans" cxnId="{274F1E37-33AA-4DCB-BA9F-BD65A2316EEC}">
      <dgm:prSet/>
      <dgm:spPr/>
      <dgm:t>
        <a:bodyPr/>
        <a:lstStyle/>
        <a:p>
          <a:endParaRPr lang="en-US"/>
        </a:p>
      </dgm:t>
    </dgm:pt>
    <dgm:pt modelId="{E879F1BF-4D0B-425F-844F-99150BC5D922}" type="sibTrans" cxnId="{274F1E37-33AA-4DCB-BA9F-BD65A2316EEC}">
      <dgm:prSet/>
      <dgm:spPr/>
      <dgm:t>
        <a:bodyPr/>
        <a:lstStyle/>
        <a:p>
          <a:endParaRPr lang="en-US"/>
        </a:p>
      </dgm:t>
    </dgm:pt>
    <dgm:pt modelId="{99E2CB14-E5AD-481A-A0B3-056235A67465}" type="pres">
      <dgm:prSet presAssocID="{BFA403D2-2CA8-4E36-B985-9D1F968801DA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79986CE8-925B-4E61-93C4-8D0A9628CD19}" type="pres">
      <dgm:prSet presAssocID="{8697F7ED-FADE-487A-8303-31DD5E261132}" presName="Name5" presStyleLbl="venn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AADFEB8-C812-4587-B61B-64319C945615}" type="pres">
      <dgm:prSet presAssocID="{E2D36E3E-A561-4B70-B3BE-41C0BE60CECF}" presName="space" presStyleCnt="0"/>
      <dgm:spPr/>
    </dgm:pt>
    <dgm:pt modelId="{777FEBF6-4499-4B77-B38B-41A3A6F4E87B}" type="pres">
      <dgm:prSet presAssocID="{30756F0A-5733-4358-9C4C-1CE19142C167}" presName="Name5" presStyleLbl="venn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080E0B0-8D8B-4BF8-A005-800D492996B5}" type="pres">
      <dgm:prSet presAssocID="{ED85547E-B95F-4ABF-A1A8-5B0B19B046BC}" presName="space" presStyleCnt="0"/>
      <dgm:spPr/>
    </dgm:pt>
    <dgm:pt modelId="{BD9AC0D5-646E-4193-B12B-A996BE4ED4FE}" type="pres">
      <dgm:prSet presAssocID="{4B3EA097-9725-4B9D-959F-61998D3A2236}" presName="Name5" presStyleLbl="venn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9819789-A8BF-417D-A183-67632E704870}" type="pres">
      <dgm:prSet presAssocID="{8CAC05C0-F3C0-48BB-ADAA-B2E112B66D9B}" presName="space" presStyleCnt="0"/>
      <dgm:spPr/>
    </dgm:pt>
    <dgm:pt modelId="{1447A214-6340-4813-AF7A-B3730D3DED4C}" type="pres">
      <dgm:prSet presAssocID="{E33C626D-C763-42EC-8515-1195A8DDCE0F}" presName="Name5" presStyleLbl="venn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857D37CA-0B5D-41A4-B1C4-AD60CF30A50E}" srcId="{BFA403D2-2CA8-4E36-B985-9D1F968801DA}" destId="{4B3EA097-9725-4B9D-959F-61998D3A2236}" srcOrd="2" destOrd="0" parTransId="{7FDE272B-DF1A-40F6-9D7F-F02CB1D411FF}" sibTransId="{8CAC05C0-F3C0-48BB-ADAA-B2E112B66D9B}"/>
    <dgm:cxn modelId="{274F1E37-33AA-4DCB-BA9F-BD65A2316EEC}" srcId="{BFA403D2-2CA8-4E36-B985-9D1F968801DA}" destId="{E33C626D-C763-42EC-8515-1195A8DDCE0F}" srcOrd="3" destOrd="0" parTransId="{9708E4AD-7098-414C-ADE5-E1DC89305487}" sibTransId="{E879F1BF-4D0B-425F-844F-99150BC5D922}"/>
    <dgm:cxn modelId="{9EB97559-BE6C-4EA3-AE5C-F1E36E514F67}" type="presOf" srcId="{30756F0A-5733-4358-9C4C-1CE19142C167}" destId="{777FEBF6-4499-4B77-B38B-41A3A6F4E87B}" srcOrd="0" destOrd="0" presId="urn:microsoft.com/office/officeart/2005/8/layout/venn3"/>
    <dgm:cxn modelId="{53D6C212-D2BA-441A-8531-71EF9147F9B1}" type="presOf" srcId="{8697F7ED-FADE-487A-8303-31DD5E261132}" destId="{79986CE8-925B-4E61-93C4-8D0A9628CD19}" srcOrd="0" destOrd="0" presId="urn:microsoft.com/office/officeart/2005/8/layout/venn3"/>
    <dgm:cxn modelId="{D470BC33-C151-482B-8590-C7F00CBA27E9}" type="presOf" srcId="{E33C626D-C763-42EC-8515-1195A8DDCE0F}" destId="{1447A214-6340-4813-AF7A-B3730D3DED4C}" srcOrd="0" destOrd="0" presId="urn:microsoft.com/office/officeart/2005/8/layout/venn3"/>
    <dgm:cxn modelId="{937563C2-488A-4BDD-9364-54F11BB7749A}" srcId="{BFA403D2-2CA8-4E36-B985-9D1F968801DA}" destId="{8697F7ED-FADE-487A-8303-31DD5E261132}" srcOrd="0" destOrd="0" parTransId="{12907B3B-FD15-4558-A1DC-F782394179D5}" sibTransId="{E2D36E3E-A561-4B70-B3BE-41C0BE60CECF}"/>
    <dgm:cxn modelId="{EC0A480A-C320-4204-A848-4281E0031C20}" type="presOf" srcId="{4B3EA097-9725-4B9D-959F-61998D3A2236}" destId="{BD9AC0D5-646E-4193-B12B-A996BE4ED4FE}" srcOrd="0" destOrd="0" presId="urn:microsoft.com/office/officeart/2005/8/layout/venn3"/>
    <dgm:cxn modelId="{5222C8EA-74C8-4D23-A30C-B7B32BC40EBF}" type="presOf" srcId="{BFA403D2-2CA8-4E36-B985-9D1F968801DA}" destId="{99E2CB14-E5AD-481A-A0B3-056235A67465}" srcOrd="0" destOrd="0" presId="urn:microsoft.com/office/officeart/2005/8/layout/venn3"/>
    <dgm:cxn modelId="{71D883F4-220D-4B32-B450-F794936F9411}" srcId="{BFA403D2-2CA8-4E36-B985-9D1F968801DA}" destId="{30756F0A-5733-4358-9C4C-1CE19142C167}" srcOrd="1" destOrd="0" parTransId="{B7404B45-DD69-4387-A0D5-939BD05498D5}" sibTransId="{ED85547E-B95F-4ABF-A1A8-5B0B19B046BC}"/>
    <dgm:cxn modelId="{B726D24D-8951-4C48-BC09-28E5CB72E0E2}" type="presParOf" srcId="{99E2CB14-E5AD-481A-A0B3-056235A67465}" destId="{79986CE8-925B-4E61-93C4-8D0A9628CD19}" srcOrd="0" destOrd="0" presId="urn:microsoft.com/office/officeart/2005/8/layout/venn3"/>
    <dgm:cxn modelId="{97532D02-2502-4BC7-878C-8B2116499D5B}" type="presParOf" srcId="{99E2CB14-E5AD-481A-A0B3-056235A67465}" destId="{2AADFEB8-C812-4587-B61B-64319C945615}" srcOrd="1" destOrd="0" presId="urn:microsoft.com/office/officeart/2005/8/layout/venn3"/>
    <dgm:cxn modelId="{A489957A-C230-46F3-8945-BD950132F913}" type="presParOf" srcId="{99E2CB14-E5AD-481A-A0B3-056235A67465}" destId="{777FEBF6-4499-4B77-B38B-41A3A6F4E87B}" srcOrd="2" destOrd="0" presId="urn:microsoft.com/office/officeart/2005/8/layout/venn3"/>
    <dgm:cxn modelId="{4DC17B7D-7FCA-45BD-9860-C4299E2E65B8}" type="presParOf" srcId="{99E2CB14-E5AD-481A-A0B3-056235A67465}" destId="{A080E0B0-8D8B-4BF8-A005-800D492996B5}" srcOrd="3" destOrd="0" presId="urn:microsoft.com/office/officeart/2005/8/layout/venn3"/>
    <dgm:cxn modelId="{7B938362-C306-4D40-93EF-D1DF4DF4428C}" type="presParOf" srcId="{99E2CB14-E5AD-481A-A0B3-056235A67465}" destId="{BD9AC0D5-646E-4193-B12B-A996BE4ED4FE}" srcOrd="4" destOrd="0" presId="urn:microsoft.com/office/officeart/2005/8/layout/venn3"/>
    <dgm:cxn modelId="{E2BFB2BA-F637-4058-B1D8-6B3AAFEA620D}" type="presParOf" srcId="{99E2CB14-E5AD-481A-A0B3-056235A67465}" destId="{C9819789-A8BF-417D-A183-67632E704870}" srcOrd="5" destOrd="0" presId="urn:microsoft.com/office/officeart/2005/8/layout/venn3"/>
    <dgm:cxn modelId="{5FE445B0-974F-4EBB-8F41-03AEF5B392A2}" type="presParOf" srcId="{99E2CB14-E5AD-481A-A0B3-056235A67465}" destId="{1447A214-6340-4813-AF7A-B3730D3DED4C}" srcOrd="6" destOrd="0" presId="urn:microsoft.com/office/officeart/2005/8/layout/venn3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3">
  <dgm:title val=""/>
  <dgm:desc val=""/>
  <dgm:catLst>
    <dgm:cat type="relationship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fallback" val="2D"/>
        </dgm:alg>
      </dgm:if>
      <dgm:else name="Name3">
        <dgm:alg type="lin">
          <dgm:param type="fallback" val="2D"/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refType="w" refFor="ch" refPtType="node"/>
      <dgm:constr type="w" for="ch" forName="space" refType="w" refFor="ch" refPtType="node" fact="-0.2"/>
      <dgm:constr type="primFontSz" for="ch" ptType="node" op="equ" val="65"/>
    </dgm:constrLst>
    <dgm:ruleLst/>
    <dgm:forEach name="Name4" axis="ch" ptType="node">
      <dgm:layoutNode name="Name5" styleLbl="vennNode1">
        <dgm:varLst>
          <dgm:bulletEnabled val="1"/>
        </dgm:varLst>
        <dgm:alg type="tx">
          <dgm:param type="txAnchorVertCh" val="mid"/>
          <dgm:param type="txAnchorHorzCh" val="ctr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tMarg" refType="primFontSz" fact="0.1"/>
          <dgm:constr type="bMarg" refType="primFontSz" fact="0.1"/>
          <dgm:constr type="lMarg" refType="w" fact="0.156"/>
          <dgm:constr type="rMarg" refType="w" fact="0.156"/>
        </dgm:constrLst>
        <dgm:ruleLst>
          <dgm:rule type="primFontSz" val="5" fact="NaN" max="NaN"/>
        </dgm:ruleLst>
      </dgm:layoutNode>
      <dgm:forEach name="Name6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25.wmf"/><Relationship Id="rId2" Type="http://schemas.openxmlformats.org/officeDocument/2006/relationships/image" Target="../media/image24.wmf"/><Relationship Id="rId1" Type="http://schemas.openxmlformats.org/officeDocument/2006/relationships/image" Target="../media/image23.wmf"/><Relationship Id="rId5" Type="http://schemas.openxmlformats.org/officeDocument/2006/relationships/image" Target="../media/image27.wmf"/><Relationship Id="rId4" Type="http://schemas.openxmlformats.org/officeDocument/2006/relationships/image" Target="../media/image26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115B9F9-F30A-4268-8D49-5A199C6BF88D}" type="datetimeFigureOut">
              <a:rPr lang="en-US" smtClean="0"/>
              <a:pPr/>
              <a:t>1/23/2014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F28C381-49B8-4B21-8B0F-8A2DEB7B488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4D6FADD-F0BB-4B44-999A-5F398A44CDBD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4D6FADD-F0BB-4B44-999A-5F398A44CDBD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4D6FADD-F0BB-4B44-999A-5F398A44CDBD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4D6FADD-F0BB-4B44-999A-5F398A44CDBD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1/23/2014</a:t>
            </a:fld>
            <a:endParaRPr lang="en-US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1/23/2014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1/23/2014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1/23/2014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1/23/2014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Rectangle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1/23/2014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1/23/2014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9" name="Flowchart: Process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Flowchart: Process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Donut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1/23/2014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5" name="Rectangle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bin"/><Relationship Id="rId7" Type="http://schemas.openxmlformats.org/officeDocument/2006/relationships/image" Target="../media/image5.jpe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1.bin"/><Relationship Id="rId5" Type="http://schemas.openxmlformats.org/officeDocument/2006/relationships/audio" Target="../media/audio3.bin"/><Relationship Id="rId4" Type="http://schemas.openxmlformats.org/officeDocument/2006/relationships/audio" Target="../media/audio2.bin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7" Type="http://schemas.openxmlformats.org/officeDocument/2006/relationships/image" Target="../media/image12.wmf"/><Relationship Id="rId2" Type="http://schemas.openxmlformats.org/officeDocument/2006/relationships/slideLayout" Target="../slideLayouts/slideLayout1.xml"/><Relationship Id="rId1" Type="http://schemas.openxmlformats.org/officeDocument/2006/relationships/video" Target="file:///C:\WINDOWS\clock.avi" TargetMode="External"/><Relationship Id="rId6" Type="http://schemas.openxmlformats.org/officeDocument/2006/relationships/image" Target="../media/image11.jpeg"/><Relationship Id="rId5" Type="http://schemas.openxmlformats.org/officeDocument/2006/relationships/image" Target="../media/image10.png"/><Relationship Id="rId4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7" Type="http://schemas.openxmlformats.org/officeDocument/2006/relationships/image" Target="../media/image20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notesSlide" Target="../notesSlides/notesSlide3.xml"/><Relationship Id="rId7" Type="http://schemas.openxmlformats.org/officeDocument/2006/relationships/image" Target="../media/image16.jpe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7.jpeg"/><Relationship Id="rId5" Type="http://schemas.openxmlformats.org/officeDocument/2006/relationships/image" Target="../media/image19.jpeg"/><Relationship Id="rId4" Type="http://schemas.openxmlformats.org/officeDocument/2006/relationships/oleObject" Target="../embeddings/oleObject2.bin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7" Type="http://schemas.openxmlformats.org/officeDocument/2006/relationships/image" Target="../media/image17.jpe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9.jpeg"/><Relationship Id="rId5" Type="http://schemas.openxmlformats.org/officeDocument/2006/relationships/image" Target="../media/image16.jpeg"/><Relationship Id="rId4" Type="http://schemas.openxmlformats.org/officeDocument/2006/relationships/oleObject" Target="../embeddings/oleObject3.bin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7" Type="http://schemas.openxmlformats.org/officeDocument/2006/relationships/oleObject" Target="../embeddings/oleObject8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7.bin"/><Relationship Id="rId5" Type="http://schemas.openxmlformats.org/officeDocument/2006/relationships/oleObject" Target="../embeddings/oleObject6.bin"/><Relationship Id="rId4" Type="http://schemas.openxmlformats.org/officeDocument/2006/relationships/oleObject" Target="../embeddings/oleObject5.bin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orizontal Scroll 2"/>
          <p:cNvSpPr/>
          <p:nvPr/>
        </p:nvSpPr>
        <p:spPr>
          <a:xfrm>
            <a:off x="2133600" y="533400"/>
            <a:ext cx="4724400" cy="3657600"/>
          </a:xfrm>
          <a:prstGeom prst="horizontalScroll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bn-BD" sz="115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স্বাগতম</a:t>
            </a:r>
            <a:endParaRPr lang="en-US" dirty="0"/>
          </a:p>
        </p:txBody>
      </p:sp>
      <p:pic>
        <p:nvPicPr>
          <p:cNvPr id="5" name="Picture 4" descr="1 (212)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5400" y="3829050"/>
            <a:ext cx="4038600" cy="3028950"/>
          </a:xfrm>
          <a:prstGeom prst="rect">
            <a:avLst/>
          </a:prstGeom>
          <a:effectLst>
            <a:softEdge rad="6350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609600" y="2014538"/>
            <a:ext cx="8382000" cy="4154984"/>
          </a:xfrm>
          <a:prstGeom prst="rect">
            <a:avLst/>
          </a:prstGeom>
          <a:noFill/>
          <a:ln w="9525">
            <a:solidFill>
              <a:srgbClr val="C00000"/>
            </a:solidFill>
            <a:miter lim="800000"/>
            <a:headEnd/>
            <a:tailEnd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indent="457200">
              <a:defRPr/>
            </a:pPr>
            <a:r>
              <a:rPr lang="bn-BD" sz="8000" dirty="0">
                <a:latin typeface="NikoshBAN" pitchFamily="2" charset="0"/>
                <a:cs typeface="NikoshBAN" pitchFamily="2" charset="0"/>
              </a:rPr>
              <a:t>মোহাম্মদ সাইফুল কবির</a:t>
            </a:r>
            <a:r>
              <a:rPr lang="bn-BD" sz="4000" dirty="0">
                <a:latin typeface="NikoshBAN" pitchFamily="2" charset="0"/>
                <a:cs typeface="NikoshBAN" pitchFamily="2" charset="0"/>
              </a:rPr>
              <a:t/>
            </a:r>
            <a:br>
              <a:rPr lang="bn-BD" sz="4000" dirty="0">
                <a:latin typeface="NikoshBAN" pitchFamily="2" charset="0"/>
                <a:cs typeface="NikoshBAN" pitchFamily="2" charset="0"/>
              </a:rPr>
            </a:br>
            <a:r>
              <a:rPr lang="bn-BD" sz="4000" dirty="0">
                <a:latin typeface="NikoshBAN" pitchFamily="2" charset="0"/>
                <a:cs typeface="NikoshBAN" pitchFamily="2" charset="0"/>
              </a:rPr>
              <a:t>    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প্রভাষক</a:t>
            </a:r>
            <a:r>
              <a:rPr lang="bn-BD" sz="4000" dirty="0">
                <a:latin typeface="NikoshBAN" pitchFamily="2" charset="0"/>
                <a:cs typeface="NikoshBAN" pitchFamily="2" charset="0"/>
              </a:rPr>
              <a:t/>
            </a:r>
            <a:br>
              <a:rPr lang="bn-BD" sz="4000" dirty="0">
                <a:latin typeface="NikoshBAN" pitchFamily="2" charset="0"/>
                <a:cs typeface="NikoshBAN" pitchFamily="2" charset="0"/>
              </a:rPr>
            </a:br>
            <a:r>
              <a:rPr lang="bn-BD" sz="4000" dirty="0">
                <a:latin typeface="NikoshBAN" pitchFamily="2" charset="0"/>
                <a:cs typeface="NikoshBAN" pitchFamily="2" charset="0"/>
              </a:rPr>
              <a:t>    কুমিল্লা ক্যাডেট কলেজ</a:t>
            </a:r>
            <a:br>
              <a:rPr lang="bn-BD" sz="4000" dirty="0">
                <a:latin typeface="NikoshBAN" pitchFamily="2" charset="0"/>
                <a:cs typeface="NikoshBAN" pitchFamily="2" charset="0"/>
              </a:rPr>
            </a:br>
            <a:r>
              <a:rPr lang="bn-BD" sz="4000" dirty="0">
                <a:latin typeface="NikoshBAN" pitchFamily="2" charset="0"/>
                <a:cs typeface="NikoshBAN" pitchFamily="2" charset="0"/>
              </a:rPr>
              <a:t>    কোটবাড়ী, কুমিল্লা ।</a:t>
            </a:r>
          </a:p>
          <a:p>
            <a:pPr>
              <a:defRPr/>
            </a:pPr>
            <a:r>
              <a:rPr lang="bn-BD" sz="2800" dirty="0">
                <a:latin typeface="NikoshBAN" pitchFamily="2" charset="0"/>
                <a:cs typeface="NikoshBAN" pitchFamily="2" charset="0"/>
              </a:rPr>
              <a:t>     মোবাইল নং 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:   01715-601439</a:t>
            </a:r>
          </a:p>
          <a:p>
            <a:pPr>
              <a:defRPr/>
            </a:pPr>
            <a:r>
              <a:rPr lang="bn-BD" sz="2800" dirty="0">
                <a:latin typeface="NikoshBAN" pitchFamily="2" charset="0"/>
                <a:cs typeface="NikoshBAN" pitchFamily="2" charset="0"/>
              </a:rPr>
              <a:t>     ই-মেইল 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:</a:t>
            </a:r>
            <a:r>
              <a:rPr lang="en-US" sz="2800" dirty="0">
                <a:latin typeface="Arial" charset="0"/>
              </a:rPr>
              <a:t> </a:t>
            </a:r>
            <a:r>
              <a:rPr lang="en-US" sz="3600" b="1" u="sng" dirty="0" smtClean="0">
                <a:latin typeface="Arial" charset="0"/>
              </a:rPr>
              <a:t>shaifulbcc@gmail.com</a:t>
            </a:r>
            <a:endParaRPr lang="en-US" sz="3200" b="1" u="sng" dirty="0">
              <a:latin typeface="Calibri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/>
        </p:nvGraphicFramePr>
        <p:xfrm>
          <a:off x="7772401" y="-1"/>
          <a:ext cx="1371600" cy="1613293"/>
        </p:xfrm>
        <a:graphic>
          <a:graphicData uri="http://schemas.openxmlformats.org/presentationml/2006/ole">
            <p:oleObj spid="_x0000_s14337" name="Photo Editor Photo" r:id="rId6" imgW="5068007" imgH="5961905" progId="">
              <p:embed/>
            </p:oleObj>
          </a:graphicData>
        </a:graphic>
      </p:graphicFrame>
      <p:pic>
        <p:nvPicPr>
          <p:cNvPr id="7" name="Picture 6" descr="colour Monogram Final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0" y="0"/>
            <a:ext cx="1524000" cy="11424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" presetID="2" presetClass="entr" presetSubtype="9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3" presetID="2" presetClass="entr" presetSubtype="9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2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2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500"/>
                            </p:stCondLst>
                            <p:childTnLst>
                              <p:par>
                                <p:cTn id="18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500"/>
                            </p:stCondLst>
                            <p:childTnLst>
                              <p:par>
                                <p:cTn id="23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1752600" y="1905000"/>
            <a:ext cx="5867400" cy="37338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 fontScale="97500"/>
          </a:bodyPr>
          <a:lstStyle/>
          <a:p>
            <a:pPr>
              <a:defRPr/>
            </a:pPr>
            <a:r>
              <a:rPr lang="bn-BD" sz="4400" cap="all" dirty="0" smtClean="0">
                <a:solidFill>
                  <a:schemeClr val="tx2"/>
                </a:solidFill>
                <a:effectLst>
                  <a:reflection blurRad="12700" stA="48000" endA="300" endPos="55000" dir="5400000" sy="-90000" algn="bl" rotWithShape="0"/>
                </a:effectLst>
                <a:latin typeface="NikoshBAN" pitchFamily="2" charset="0"/>
                <a:ea typeface="+mj-ea"/>
                <a:cs typeface="NikoshBAN" pitchFamily="2" charset="0"/>
              </a:rPr>
              <a:t>শ্রেণি </a:t>
            </a:r>
            <a:r>
              <a:rPr lang="bn-BD" sz="4400" cap="all" dirty="0">
                <a:solidFill>
                  <a:schemeClr val="tx2"/>
                </a:solidFill>
                <a:effectLst>
                  <a:reflection blurRad="12700" stA="48000" endA="300" endPos="55000" dir="5400000" sy="-90000" algn="bl" rotWithShape="0"/>
                </a:effectLst>
                <a:latin typeface="NikoshBAN" pitchFamily="2" charset="0"/>
                <a:ea typeface="+mj-ea"/>
                <a:cs typeface="NikoshBAN" pitchFamily="2" charset="0"/>
              </a:rPr>
              <a:t>– </a:t>
            </a:r>
            <a:r>
              <a:rPr lang="bn-BD" sz="4400" cap="all" dirty="0" smtClean="0">
                <a:solidFill>
                  <a:schemeClr val="tx2"/>
                </a:solidFill>
                <a:effectLst>
                  <a:reflection blurRad="12700" stA="48000" endA="300" endPos="55000" dir="5400000" sy="-90000" algn="bl" rotWithShape="0"/>
                </a:effectLst>
                <a:latin typeface="NikoshBAN" pitchFamily="2" charset="0"/>
                <a:ea typeface="+mj-ea"/>
                <a:cs typeface="NikoshBAN" pitchFamily="2" charset="0"/>
              </a:rPr>
              <a:t>   নবম</a:t>
            </a:r>
            <a:r>
              <a:rPr lang="bn-BD" sz="4400" cap="all" dirty="0">
                <a:solidFill>
                  <a:schemeClr val="tx2"/>
                </a:solidFill>
                <a:effectLst>
                  <a:reflection blurRad="12700" stA="48000" endA="300" endPos="55000" dir="5400000" sy="-90000" algn="bl" rotWithShape="0"/>
                </a:effectLst>
                <a:latin typeface="NikoshBAN" pitchFamily="2" charset="0"/>
                <a:ea typeface="+mj-ea"/>
                <a:cs typeface="NikoshBAN" pitchFamily="2" charset="0"/>
              </a:rPr>
              <a:t/>
            </a:r>
            <a:br>
              <a:rPr lang="bn-BD" sz="4400" cap="all" dirty="0">
                <a:solidFill>
                  <a:schemeClr val="tx2"/>
                </a:solidFill>
                <a:effectLst>
                  <a:reflection blurRad="12700" stA="48000" endA="300" endPos="55000" dir="5400000" sy="-90000" algn="bl" rotWithShape="0"/>
                </a:effectLst>
                <a:latin typeface="NikoshBAN" pitchFamily="2" charset="0"/>
                <a:ea typeface="+mj-ea"/>
                <a:cs typeface="NikoshBAN" pitchFamily="2" charset="0"/>
              </a:rPr>
            </a:br>
            <a:r>
              <a:rPr lang="bn-BD" sz="4400" cap="all" dirty="0" smtClean="0">
                <a:solidFill>
                  <a:schemeClr val="tx2"/>
                </a:solidFill>
                <a:effectLst>
                  <a:reflection blurRad="12700" stA="48000" endA="300" endPos="55000" dir="5400000" sy="-90000" algn="bl" rotWithShape="0"/>
                </a:effectLst>
                <a:latin typeface="NikoshBAN" pitchFamily="2" charset="0"/>
                <a:ea typeface="+mj-ea"/>
                <a:cs typeface="NikoshBAN" pitchFamily="2" charset="0"/>
              </a:rPr>
              <a:t>বিষয় –   গণিত </a:t>
            </a:r>
            <a:br>
              <a:rPr lang="bn-BD" sz="4400" cap="all" dirty="0" smtClean="0">
                <a:solidFill>
                  <a:schemeClr val="tx2"/>
                </a:solidFill>
                <a:effectLst>
                  <a:reflection blurRad="12700" stA="48000" endA="300" endPos="55000" dir="5400000" sy="-90000" algn="bl" rotWithShape="0"/>
                </a:effectLst>
                <a:latin typeface="NikoshBAN" pitchFamily="2" charset="0"/>
                <a:ea typeface="+mj-ea"/>
                <a:cs typeface="NikoshBAN" pitchFamily="2" charset="0"/>
              </a:rPr>
            </a:br>
            <a:r>
              <a:rPr lang="bn-BD" sz="4400" cap="all" dirty="0" smtClean="0">
                <a:solidFill>
                  <a:schemeClr val="tx2"/>
                </a:solidFill>
                <a:effectLst>
                  <a:reflection blurRad="12700" stA="48000" endA="300" endPos="55000" dir="5400000" sy="-90000" algn="bl" rotWithShape="0"/>
                </a:effectLst>
                <a:latin typeface="NikoshBAN" pitchFamily="2" charset="0"/>
                <a:ea typeface="+mj-ea"/>
                <a:cs typeface="NikoshBAN" pitchFamily="2" charset="0"/>
              </a:rPr>
              <a:t>অধ্যায় –  ২য় </a:t>
            </a:r>
            <a:endParaRPr lang="en-US" sz="4400" cap="all" dirty="0" smtClean="0">
              <a:solidFill>
                <a:schemeClr val="tx2"/>
              </a:solidFill>
              <a:effectLst>
                <a:reflection blurRad="12700" stA="48000" endA="300" endPos="55000" dir="5400000" sy="-90000" algn="bl" rotWithShape="0"/>
              </a:effectLst>
              <a:latin typeface="NikoshBAN" pitchFamily="2" charset="0"/>
              <a:ea typeface="+mj-ea"/>
              <a:cs typeface="NikoshBAN" pitchFamily="2" charset="0"/>
            </a:endParaRPr>
          </a:p>
          <a:p>
            <a:pPr fontAlgn="auto">
              <a:spcAft>
                <a:spcPts val="0"/>
              </a:spcAft>
              <a:defRPr/>
            </a:pPr>
            <a:r>
              <a:rPr lang="bn-BD" sz="4400" cap="all" dirty="0" smtClean="0">
                <a:solidFill>
                  <a:schemeClr val="tx2"/>
                </a:solidFill>
                <a:effectLst>
                  <a:reflection blurRad="12700" stA="48000" endA="300" endPos="55000" dir="5400000" sy="-90000" algn="bl" rotWithShape="0"/>
                </a:effectLst>
                <a:latin typeface="NikoshBAN" pitchFamily="2" charset="0"/>
                <a:ea typeface="+mj-ea"/>
                <a:cs typeface="NikoshBAN" pitchFamily="2" charset="0"/>
              </a:rPr>
              <a:t>সময় </a:t>
            </a:r>
            <a:r>
              <a:rPr lang="bn-BD" sz="4400" cap="all" dirty="0">
                <a:solidFill>
                  <a:schemeClr val="tx2"/>
                </a:solidFill>
                <a:effectLst>
                  <a:reflection blurRad="12700" stA="48000" endA="300" endPos="55000" dir="5400000" sy="-90000" algn="bl" rotWithShape="0"/>
                </a:effectLst>
                <a:latin typeface="NikoshBAN" pitchFamily="2" charset="0"/>
                <a:ea typeface="+mj-ea"/>
                <a:cs typeface="NikoshBAN" pitchFamily="2" charset="0"/>
              </a:rPr>
              <a:t>– </a:t>
            </a:r>
            <a:r>
              <a:rPr lang="bn-BD" sz="4400" cap="all" dirty="0" smtClean="0">
                <a:solidFill>
                  <a:schemeClr val="tx2"/>
                </a:solidFill>
                <a:effectLst>
                  <a:reflection blurRad="12700" stA="48000" endA="300" endPos="55000" dir="5400000" sy="-90000" algn="bl" rotWithShape="0"/>
                </a:effectLst>
                <a:latin typeface="NikoshBAN" pitchFamily="2" charset="0"/>
                <a:ea typeface="+mj-ea"/>
                <a:cs typeface="NikoshBAN" pitchFamily="2" charset="0"/>
              </a:rPr>
              <a:t>   ৫০ </a:t>
            </a:r>
            <a:r>
              <a:rPr lang="bn-BD" sz="4400" cap="all" dirty="0">
                <a:solidFill>
                  <a:schemeClr val="tx2"/>
                </a:solidFill>
                <a:effectLst>
                  <a:reflection blurRad="12700" stA="48000" endA="300" endPos="55000" dir="5400000" sy="-90000" algn="bl" rotWithShape="0"/>
                </a:effectLst>
                <a:latin typeface="NikoshBAN" pitchFamily="2" charset="0"/>
                <a:ea typeface="+mj-ea"/>
                <a:cs typeface="NikoshBAN" pitchFamily="2" charset="0"/>
              </a:rPr>
              <a:t>মিনিট</a:t>
            </a:r>
            <a:endParaRPr lang="en-US" sz="4400" cap="all" dirty="0">
              <a:solidFill>
                <a:schemeClr val="tx2"/>
              </a:solidFill>
              <a:effectLst>
                <a:reflection blurRad="12700" stA="48000" endA="300" endPos="55000" dir="5400000" sy="-90000" algn="bl" rotWithShape="0"/>
              </a:effectLst>
              <a:latin typeface="NikoshBAN" pitchFamily="2" charset="0"/>
              <a:ea typeface="+mj-ea"/>
              <a:cs typeface="NikoshBAN" pitchFamily="2" charset="0"/>
            </a:endParaRPr>
          </a:p>
          <a:p>
            <a:pPr fontAlgn="auto">
              <a:spcAft>
                <a:spcPts val="0"/>
              </a:spcAft>
              <a:defRPr/>
            </a:pPr>
            <a:r>
              <a:rPr lang="bn-BD" sz="4400" cap="all" dirty="0" smtClean="0">
                <a:solidFill>
                  <a:schemeClr val="tx2"/>
                </a:solidFill>
                <a:effectLst>
                  <a:reflection blurRad="12700" stA="48000" endA="300" endPos="55000" dir="5400000" sy="-90000" algn="bl" rotWithShape="0"/>
                </a:effectLst>
                <a:latin typeface="NikoshBAN" pitchFamily="2" charset="0"/>
                <a:ea typeface="+mj-ea"/>
                <a:cs typeface="NikoshBAN" pitchFamily="2" charset="0"/>
              </a:rPr>
              <a:t>তারিখ -   ১৮/০১/১৪</a:t>
            </a:r>
            <a:endParaRPr lang="en-US" sz="4400" cap="all" dirty="0">
              <a:solidFill>
                <a:schemeClr val="tx2"/>
              </a:solidFill>
              <a:effectLst>
                <a:reflection blurRad="12700" stA="48000" endA="300" endPos="55000" dir="5400000" sy="-90000" algn="bl" rotWithShape="0"/>
              </a:effectLst>
              <a:latin typeface="NikoshBAN" pitchFamily="2" charset="0"/>
              <a:ea typeface="+mj-ea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val 5"/>
          <p:cNvSpPr/>
          <p:nvPr/>
        </p:nvSpPr>
        <p:spPr>
          <a:xfrm>
            <a:off x="228600" y="304800"/>
            <a:ext cx="4038600" cy="3810000"/>
          </a:xfrm>
          <a:prstGeom prst="ellipse">
            <a:avLst/>
          </a:prstGeom>
          <a:blipFill>
            <a:blip r:embed="rId2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ounded Rectangle 9"/>
          <p:cNvSpPr/>
          <p:nvPr/>
        </p:nvSpPr>
        <p:spPr>
          <a:xfrm>
            <a:off x="4419600" y="2895600"/>
            <a:ext cx="4267200" cy="3124200"/>
          </a:xfrm>
          <a:prstGeom prst="roundRect">
            <a:avLst>
              <a:gd name="adj" fmla="val 23984"/>
            </a:avLst>
          </a:prstGeom>
          <a:blipFill>
            <a:blip r:embed="rId3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1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2438400" y="1905000"/>
            <a:ext cx="4495800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3900" dirty="0" smtClean="0">
                <a:latin typeface="NikoshBAN" pitchFamily="2" charset="0"/>
                <a:cs typeface="NikoshBAN" pitchFamily="2" charset="0"/>
              </a:rPr>
              <a:t>সেট</a:t>
            </a:r>
            <a:endParaRPr lang="en-US" sz="72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2362200" y="457200"/>
            <a:ext cx="4419600" cy="1846659"/>
            <a:chOff x="2362200" y="457200"/>
            <a:chExt cx="4419600" cy="1846659"/>
          </a:xfrm>
        </p:grpSpPr>
        <p:sp>
          <p:nvSpPr>
            <p:cNvPr id="5" name="Snip and Round Single Corner Rectangle 4"/>
            <p:cNvSpPr/>
            <p:nvPr/>
          </p:nvSpPr>
          <p:spPr>
            <a:xfrm>
              <a:off x="2362200" y="457200"/>
              <a:ext cx="4419600" cy="1600200"/>
            </a:xfrm>
            <a:prstGeom prst="snipRound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2590800" y="457200"/>
              <a:ext cx="3810000" cy="18466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BD" sz="9600" dirty="0" smtClean="0">
                  <a:solidFill>
                    <a:schemeClr val="bg2">
                      <a:lumMod val="25000"/>
                    </a:schemeClr>
                  </a:solidFill>
                  <a:latin typeface="NikoshBAN" pitchFamily="2" charset="0"/>
                  <a:cs typeface="NikoshBAN" pitchFamily="2" charset="0"/>
                </a:rPr>
                <a:t>শিখনফল</a:t>
              </a:r>
              <a:endParaRPr lang="en-US" dirty="0" smtClean="0">
                <a:solidFill>
                  <a:schemeClr val="bg2">
                    <a:lumMod val="25000"/>
                  </a:schemeClr>
                </a:solidFill>
                <a:latin typeface="NikoshBAN" pitchFamily="2" charset="0"/>
                <a:cs typeface="NikoshBAN" pitchFamily="2" charset="0"/>
              </a:endParaRPr>
            </a:p>
            <a:p>
              <a:endParaRPr lang="en-US" dirty="0"/>
            </a:p>
          </p:txBody>
        </p:sp>
      </p:grpSp>
      <p:sp>
        <p:nvSpPr>
          <p:cNvPr id="10" name="Rectangle 9"/>
          <p:cNvSpPr/>
          <p:nvPr/>
        </p:nvSpPr>
        <p:spPr>
          <a:xfrm>
            <a:off x="1447800" y="2514600"/>
            <a:ext cx="693420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এই পাঠ শেষে শিক্ষার্থীরা-</a:t>
            </a:r>
          </a:p>
          <a:p>
            <a:pPr>
              <a:buFont typeface="Wingdings" pitchFamily="2" charset="2"/>
              <a:buChar char="ü"/>
            </a:pP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সেট কী তা বলতে পারবে। </a:t>
            </a:r>
          </a:p>
          <a:p>
            <a:pPr>
              <a:buFont typeface="Wingdings" pitchFamily="2" charset="2"/>
              <a:buChar char="ü"/>
            </a:pP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সেট প্রকাশের পদ্ধতি বলতে পারবে।</a:t>
            </a:r>
          </a:p>
          <a:p>
            <a:pPr>
              <a:buFont typeface="Wingdings" pitchFamily="2" charset="2"/>
              <a:buChar char="ü"/>
            </a:pP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বিভিন্ন প্রকার সেট  সনাক্ত করতে পারবে।</a:t>
            </a:r>
          </a:p>
          <a:p>
            <a:pPr>
              <a:buFont typeface="Wingdings" pitchFamily="2" charset="2"/>
              <a:buChar char="ü"/>
            </a:pP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সেট ও উপসেটের মধ্যে পার্থক্য নির্ণয় করতে পারবে।</a:t>
            </a:r>
          </a:p>
          <a:p>
            <a:pPr>
              <a:buFont typeface="Wingdings" pitchFamily="2" charset="2"/>
              <a:buChar char="ü"/>
            </a:pP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সেটের সংযোগ ও ছেদ বর্ণনা করতে পারবে।</a:t>
            </a:r>
            <a:endParaRPr 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762000" y="4343400"/>
            <a:ext cx="20574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8800" dirty="0" smtClean="0">
                <a:latin typeface="NikoshBAN" pitchFamily="2" charset="0"/>
                <a:cs typeface="NikoshBAN" pitchFamily="2" charset="0"/>
              </a:rPr>
              <a:t>সেট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953000" y="4649450"/>
            <a:ext cx="3048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8800" dirty="0" smtClean="0">
                <a:latin typeface="NikoshBAN" pitchFamily="2" charset="0"/>
                <a:cs typeface="NikoshBAN" pitchFamily="2" charset="0"/>
              </a:rPr>
              <a:t>সেট নয়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Flowchart: Alternate Process 10"/>
          <p:cNvSpPr/>
          <p:nvPr/>
        </p:nvSpPr>
        <p:spPr>
          <a:xfrm>
            <a:off x="304800" y="1371600"/>
            <a:ext cx="4038600" cy="2743200"/>
          </a:xfrm>
          <a:prstGeom prst="flowChartAlternateProcess">
            <a:avLst/>
          </a:prstGeom>
          <a:blipFill>
            <a:blip r:embed="rId3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5105400" y="914400"/>
            <a:ext cx="3657600" cy="3352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7"/>
          <p:cNvGrpSpPr/>
          <p:nvPr/>
        </p:nvGrpSpPr>
        <p:grpSpPr>
          <a:xfrm>
            <a:off x="5105400" y="914400"/>
            <a:ext cx="3592924" cy="3362325"/>
            <a:chOff x="5334000" y="2819400"/>
            <a:chExt cx="3745324" cy="3362325"/>
          </a:xfrm>
          <a:solidFill>
            <a:schemeClr val="accent3"/>
          </a:solidFill>
        </p:grpSpPr>
        <p:grpSp>
          <p:nvGrpSpPr>
            <p:cNvPr id="6" name="Group 5"/>
            <p:cNvGrpSpPr/>
            <p:nvPr/>
          </p:nvGrpSpPr>
          <p:grpSpPr>
            <a:xfrm>
              <a:off x="5334000" y="2819400"/>
              <a:ext cx="3649504" cy="3362325"/>
              <a:chOff x="5486400" y="2819400"/>
              <a:chExt cx="3649504" cy="3362325"/>
            </a:xfrm>
            <a:grpFill/>
          </p:grpSpPr>
          <p:pic>
            <p:nvPicPr>
              <p:cNvPr id="7170" name="Picture 2" descr="C:\WINDOWS\Help\Tours\htmlTour\connected_data.jpg"/>
              <p:cNvPicPr>
                <a:picLocks noChangeAspect="1" noChangeArrowheads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 bwMode="auto">
              <a:xfrm>
                <a:off x="5486400" y="2819400"/>
                <a:ext cx="1905000" cy="1422400"/>
              </a:xfrm>
              <a:prstGeom prst="rect">
                <a:avLst/>
              </a:prstGeom>
              <a:grpFill/>
            </p:spPr>
          </p:pic>
          <p:pic>
            <p:nvPicPr>
              <p:cNvPr id="4" name="clock.avi">
                <a:hlinkClick r:id="" action="ppaction://media"/>
              </p:cNvPr>
              <p:cNvPicPr>
                <a:picLocks noRot="1" noChangeAspect="1"/>
              </p:cNvPicPr>
              <p:nvPr>
                <a:videoFile r:link="rId1"/>
              </p:nvPr>
            </p:nvPicPr>
            <p:blipFill>
              <a:blip r:embed="rId5"/>
              <a:stretch>
                <a:fillRect/>
              </a:stretch>
            </p:blipFill>
            <p:spPr>
              <a:xfrm>
                <a:off x="5486400" y="4191000"/>
                <a:ext cx="1990725" cy="1990725"/>
              </a:xfrm>
              <a:prstGeom prst="rect">
                <a:avLst/>
              </a:prstGeom>
              <a:grpFill/>
            </p:spPr>
          </p:pic>
          <p:pic>
            <p:nvPicPr>
              <p:cNvPr id="7171" name="Picture 3" descr="C:\WINDOWS\Help\Tours\htmlTour\connected_multiple_big.jpg"/>
              <p:cNvPicPr>
                <a:picLocks noChangeAspect="1" noChangeArrowheads="1"/>
              </p:cNvPicPr>
              <p:nvPr/>
            </p:nvPicPr>
            <p:blipFill>
              <a:blip r:embed="rId6"/>
              <a:srcRect/>
              <a:stretch>
                <a:fillRect/>
              </a:stretch>
            </p:blipFill>
            <p:spPr bwMode="auto">
              <a:xfrm>
                <a:off x="7472204" y="4267200"/>
                <a:ext cx="1663700" cy="1905000"/>
              </a:xfrm>
              <a:prstGeom prst="rect">
                <a:avLst/>
              </a:prstGeom>
              <a:grpFill/>
            </p:spPr>
          </p:pic>
        </p:grpSp>
        <p:pic>
          <p:nvPicPr>
            <p:cNvPr id="7172" name="Picture 4" descr="C:\Program Files\Microsoft Office\MEDIA\CAGCAT10\j0149887.wmf"/>
            <p:cNvPicPr>
              <a:picLocks noChangeAspect="1" noChangeArrowheads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auto">
            <a:xfrm>
              <a:off x="7239000" y="2819400"/>
              <a:ext cx="1840324" cy="1472697"/>
            </a:xfrm>
            <a:prstGeom prst="rect">
              <a:avLst/>
            </a:prstGeom>
            <a:grpFill/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3657600" y="0"/>
            <a:ext cx="23622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8800" dirty="0" smtClean="0">
                <a:latin typeface="NikoshBAN" pitchFamily="2" charset="0"/>
                <a:cs typeface="NikoshBAN" pitchFamily="2" charset="0"/>
              </a:rPr>
              <a:t>সেট -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066800" y="1524000"/>
            <a:ext cx="777240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5400" dirty="0" smtClean="0">
                <a:latin typeface="NikoshBAN" pitchFamily="2" charset="0"/>
                <a:cs typeface="NikoshBAN" pitchFamily="2" charset="0"/>
              </a:rPr>
              <a:t>সুষমভাবে সংজ্ঞায়িত (সমগোত্রিয় বা সমজাতীয়) কতিপয় উপাদান/ বস্তুর সমাহারকে সেট বলে। 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590800" y="4495800"/>
            <a:ext cx="5029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latin typeface="NikoshBAN" pitchFamily="2" charset="0"/>
                <a:cs typeface="NikoshBAN" pitchFamily="2" charset="0"/>
              </a:rPr>
              <a:t>A = { 1,2,3,4,5}</a:t>
            </a:r>
            <a:endParaRPr lang="en-US" sz="5400" b="1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057400" y="4953000"/>
            <a:ext cx="55626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8800" dirty="0" smtClean="0">
                <a:latin typeface="NikoshBAN" pitchFamily="2" charset="0"/>
                <a:cs typeface="NikoshBAN" pitchFamily="2" charset="0"/>
              </a:rPr>
              <a:t>কোনটি সেট ?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12" name="Group 11"/>
          <p:cNvGrpSpPr/>
          <p:nvPr/>
        </p:nvGrpSpPr>
        <p:grpSpPr>
          <a:xfrm>
            <a:off x="304800" y="990600"/>
            <a:ext cx="3886200" cy="3832086"/>
            <a:chOff x="304800" y="990600"/>
            <a:chExt cx="3886200" cy="3832086"/>
          </a:xfrm>
        </p:grpSpPr>
        <p:sp>
          <p:nvSpPr>
            <p:cNvPr id="3" name="Rectangle 2"/>
            <p:cNvSpPr/>
            <p:nvPr/>
          </p:nvSpPr>
          <p:spPr>
            <a:xfrm>
              <a:off x="304800" y="990600"/>
              <a:ext cx="3886200" cy="2895600"/>
            </a:xfrm>
            <a:prstGeom prst="rect">
              <a:avLst/>
            </a:prstGeom>
            <a:blipFill>
              <a:blip r:embed="rId2"/>
              <a:stretch>
                <a:fillRect/>
              </a:stretch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1600200" y="4114800"/>
              <a:ext cx="76200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 dirty="0" smtClean="0">
                  <a:latin typeface="NikoshBAN" pitchFamily="2" charset="0"/>
                  <a:cs typeface="NikoshBAN" pitchFamily="2" charset="0"/>
                </a:rPr>
                <a:t>A</a:t>
              </a:r>
              <a:endParaRPr lang="en-US" sz="4000" dirty="0">
                <a:latin typeface="NikoshBAN" pitchFamily="2" charset="0"/>
                <a:cs typeface="NikoshBAN" pitchFamily="2" charset="0"/>
              </a:endParaRP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4961092" y="914400"/>
            <a:ext cx="3878108" cy="3755886"/>
            <a:chOff x="4961092" y="914400"/>
            <a:chExt cx="3878108" cy="3755886"/>
          </a:xfrm>
        </p:grpSpPr>
        <p:grpSp>
          <p:nvGrpSpPr>
            <p:cNvPr id="9" name="Group 8"/>
            <p:cNvGrpSpPr/>
            <p:nvPr/>
          </p:nvGrpSpPr>
          <p:grpSpPr>
            <a:xfrm>
              <a:off x="4961092" y="914400"/>
              <a:ext cx="3878108" cy="2895600"/>
              <a:chOff x="4724400" y="1371600"/>
              <a:chExt cx="3878108" cy="2895600"/>
            </a:xfrm>
          </p:grpSpPr>
          <p:pic>
            <p:nvPicPr>
              <p:cNvPr id="8194" name="Picture 2" descr="H:\tr-sup-file\i71 mages.jpg"/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6781800" y="1371600"/>
                <a:ext cx="1820708" cy="2895600"/>
              </a:xfrm>
              <a:prstGeom prst="rect">
                <a:avLst/>
              </a:prstGeom>
              <a:noFill/>
            </p:spPr>
          </p:pic>
          <p:pic>
            <p:nvPicPr>
              <p:cNvPr id="8196" name="Picture 4" descr="H:\tr-sup-file\images.jpg 000.jpg"/>
              <p:cNvPicPr>
                <a:picLocks noChangeAspect="1" noChangeArrowheads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 bwMode="auto">
              <a:xfrm>
                <a:off x="4724400" y="1371600"/>
                <a:ext cx="2133600" cy="2895600"/>
              </a:xfrm>
              <a:prstGeom prst="rect">
                <a:avLst/>
              </a:prstGeom>
              <a:noFill/>
            </p:spPr>
          </p:pic>
        </p:grpSp>
        <p:sp>
          <p:nvSpPr>
            <p:cNvPr id="11" name="TextBox 10"/>
            <p:cNvSpPr txBox="1"/>
            <p:nvPr/>
          </p:nvSpPr>
          <p:spPr>
            <a:xfrm>
              <a:off x="6477000" y="3962400"/>
              <a:ext cx="76200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 dirty="0" smtClean="0">
                  <a:latin typeface="NikoshBAN" pitchFamily="2" charset="0"/>
                  <a:cs typeface="NikoshBAN" pitchFamily="2" charset="0"/>
                </a:rPr>
                <a:t>B</a:t>
              </a:r>
              <a:endParaRPr lang="en-US" sz="4000" dirty="0">
                <a:latin typeface="NikoshBAN" pitchFamily="2" charset="0"/>
                <a:cs typeface="NikoshBAN" pitchFamily="2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0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00200" y="1828800"/>
            <a:ext cx="6629400" cy="3733800"/>
          </a:xfrm>
        </p:spPr>
        <p:txBody>
          <a:bodyPr>
            <a:noAutofit/>
          </a:bodyPr>
          <a:lstStyle/>
          <a:p>
            <a:r>
              <a:rPr lang="en-US" sz="4800" dirty="0" smtClean="0"/>
              <a:t>  A= 2,3,4,5,6</a:t>
            </a:r>
          </a:p>
          <a:p>
            <a:r>
              <a:rPr lang="en-US" sz="4800" dirty="0" smtClean="0"/>
              <a:t>  B = (6,7,8)</a:t>
            </a:r>
          </a:p>
          <a:p>
            <a:r>
              <a:rPr lang="en-US" sz="4800" dirty="0" smtClean="0"/>
              <a:t>  C= [1,2,3,4,9]</a:t>
            </a:r>
          </a:p>
          <a:p>
            <a:r>
              <a:rPr lang="en-US" sz="4800" dirty="0" smtClean="0"/>
              <a:t>  D= { 9,8,7,9,11,13}</a:t>
            </a:r>
            <a:endParaRPr lang="en-US" sz="4800" dirty="0"/>
          </a:p>
        </p:txBody>
      </p:sp>
      <p:sp>
        <p:nvSpPr>
          <p:cNvPr id="4" name="Title 3"/>
          <p:cNvSpPr txBox="1">
            <a:spLocks noGrp="1"/>
          </p:cNvSpPr>
          <p:nvPr>
            <p:ph type="title"/>
          </p:nvPr>
        </p:nvSpPr>
        <p:spPr>
          <a:xfrm>
            <a:off x="2514600" y="381000"/>
            <a:ext cx="52578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8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কোনটি</a:t>
            </a:r>
            <a:r>
              <a:rPr lang="bn-BD" sz="8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8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সেট</a:t>
            </a:r>
            <a:r>
              <a:rPr lang="bn-BD" sz="8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8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?</a:t>
            </a:r>
            <a:endParaRPr lang="en-US" sz="36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1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0"/>
                            </p:stCondLst>
                            <p:childTnLst>
                              <p:par>
                                <p:cTn id="21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3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90600" y="2590800"/>
            <a:ext cx="8077200" cy="2362200"/>
          </a:xfrm>
        </p:spPr>
        <p:txBody>
          <a:bodyPr rtlCol="0">
            <a:noAutofit/>
          </a:bodyPr>
          <a:lstStyle/>
          <a:p>
            <a:pPr>
              <a:defRPr/>
            </a:pPr>
            <a:r>
              <a:rPr lang="bn-BD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সেট প্রকাশের ২ টি পদ্ধতি রয়েছে </a:t>
            </a:r>
            <a:br>
              <a:rPr lang="bn-BD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</a:br>
            <a:r>
              <a:rPr lang="bn-BD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১। টেব্যুলার পদ্ধতি  - ক = { ১,২,৩}</a:t>
            </a:r>
            <a:br>
              <a:rPr lang="bn-BD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</a:br>
            <a:r>
              <a:rPr lang="bn-BD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২।  সেট গঠন পদ্ধতি - ক= { </a:t>
            </a:r>
            <a:r>
              <a:rPr lang="en-US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x : x </a:t>
            </a:r>
            <a:r>
              <a:rPr lang="bn-BD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জোড় সংখ্যা}</a:t>
            </a:r>
            <a:r>
              <a:rPr lang="en-US" sz="40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/>
            </a:r>
            <a:br>
              <a:rPr lang="en-US" sz="40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</a:br>
            <a:endParaRPr lang="en-US" sz="4000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981200" y="838200"/>
            <a:ext cx="57150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5400" dirty="0" smtClean="0">
                <a:latin typeface="NikoshBAN" pitchFamily="2" charset="0"/>
                <a:cs typeface="NikoshBAN" pitchFamily="2" charset="0"/>
              </a:rPr>
              <a:t>সেট প্রকাশের পদ্ধতি -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1905000" y="762000"/>
            <a:ext cx="4953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8800" dirty="0" smtClean="0">
                <a:latin typeface="NikoshBAN" pitchFamily="2" charset="0"/>
                <a:cs typeface="NikoshBAN" pitchFamily="2" charset="0"/>
              </a:rPr>
              <a:t>একক কাজ -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019800" y="3581400"/>
            <a:ext cx="2819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5400" dirty="0" smtClean="0">
                <a:latin typeface="NikoshBAN" pitchFamily="2" charset="0"/>
                <a:cs typeface="NikoshBAN" pitchFamily="2" charset="0"/>
              </a:rPr>
              <a:t>- 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3</a:t>
            </a:r>
            <a:r>
              <a:rPr lang="bn-BD" sz="5400" dirty="0" smtClean="0">
                <a:latin typeface="NikoshBAN" pitchFamily="2" charset="0"/>
                <a:cs typeface="NikoshBAN" pitchFamily="2" charset="0"/>
              </a:rPr>
              <a:t> মিনিট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838200" y="2353270"/>
            <a:ext cx="80772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5400" dirty="0" smtClean="0">
                <a:latin typeface="NikoshBAN" pitchFamily="2" charset="0"/>
                <a:cs typeface="NikoshBAN" pitchFamily="2" charset="0"/>
              </a:rPr>
              <a:t>সেট গঠন পদ্ধতির ২ টি উদাহরণ লিখ। </a:t>
            </a:r>
            <a:endParaRPr lang="en-US" sz="5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500"/>
                            </p:stCondLst>
                            <p:childTnLst>
                              <p:par>
                                <p:cTn id="14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6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5" grpId="0"/>
      <p:bldP spid="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57400" y="228600"/>
            <a:ext cx="5498592" cy="1143000"/>
          </a:xfrm>
        </p:spPr>
        <p:txBody>
          <a:bodyPr/>
          <a:lstStyle/>
          <a:p>
            <a:r>
              <a:rPr lang="bn-BD" sz="6600" b="1" u="sng" dirty="0" smtClean="0"/>
              <a:t>বিভিন্ন প্রকার সেট -</a:t>
            </a:r>
            <a:endParaRPr lang="en-US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24000"/>
            <a:ext cx="2438400" cy="4800600"/>
          </a:xfrm>
        </p:spPr>
        <p:txBody>
          <a:bodyPr>
            <a:normAutofit/>
          </a:bodyPr>
          <a:lstStyle/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সসীম সেট</a:t>
            </a:r>
          </a:p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অসীম সেট</a:t>
            </a:r>
          </a:p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ফাঁকা সেট</a:t>
            </a:r>
          </a:p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সেটের সমতা</a:t>
            </a:r>
          </a:p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সেটের অন্তর</a:t>
            </a:r>
          </a:p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সার্বিক সেট</a:t>
            </a:r>
          </a:p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 পূরক সেট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2209800" y="1524000"/>
            <a:ext cx="6934200" cy="48006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65760" lvl="0" indent="-283464">
              <a:spcBef>
                <a:spcPts val="600"/>
              </a:spcBef>
              <a:buClr>
                <a:schemeClr val="accent1"/>
              </a:buClr>
              <a:buSzPct val="80000"/>
              <a:defRPr/>
            </a:pP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A </a:t>
            </a:r>
            <a:r>
              <a:rPr kumimoji="0" lang="bn-BD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={১,২,৩}</a:t>
            </a:r>
          </a:p>
          <a:p>
            <a:pPr marL="365760" lvl="0" indent="-283464">
              <a:spcBef>
                <a:spcPts val="600"/>
              </a:spcBef>
              <a:buClr>
                <a:schemeClr val="accent1"/>
              </a:buClr>
              <a:buSzPct val="80000"/>
              <a:defRPr/>
            </a:pP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A 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={১,২,৩,......}</a:t>
            </a:r>
            <a:endParaRPr kumimoji="0" lang="bn-BD" sz="3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NikoshBAN" pitchFamily="2" charset="0"/>
              <a:ea typeface="+mn-ea"/>
              <a:cs typeface="NikoshBAN" pitchFamily="2" charset="0"/>
            </a:endParaRPr>
          </a:p>
          <a:p>
            <a:pPr marL="365760" lvl="0" indent="-283464">
              <a:spcBef>
                <a:spcPts val="600"/>
              </a:spcBef>
              <a:buClr>
                <a:schemeClr val="accent1"/>
              </a:buClr>
              <a:buSzPct val="80000"/>
              <a:defRPr/>
            </a:pP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A 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={ }</a:t>
            </a:r>
            <a:endParaRPr kumimoji="0" lang="bn-BD" sz="3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NikoshBAN" pitchFamily="2" charset="0"/>
              <a:ea typeface="+mn-ea"/>
              <a:cs typeface="NikoshBAN" pitchFamily="2" charset="0"/>
            </a:endParaRPr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tabLst/>
              <a:defRPr/>
            </a:pP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A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={৭,৮,৯} ও 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B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={৭,৮,৭,৯,৯}</a:t>
            </a:r>
            <a:endParaRPr lang="en-US" sz="3600" dirty="0" smtClean="0">
              <a:latin typeface="NikoshBAN" pitchFamily="2" charset="0"/>
              <a:cs typeface="NikoshBAN" pitchFamily="2" charset="0"/>
            </a:endParaRPr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tabLst/>
              <a:defRPr/>
            </a:pP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A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={৭,৮,৯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,10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},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B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={৬,৭,৮},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A-B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={৯,১০}</a:t>
            </a:r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tabLst/>
              <a:defRPr/>
            </a:pP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U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 = {১,২,৩,৪,৫,৬,৭,৮,৯}</a:t>
            </a:r>
            <a:endParaRPr kumimoji="0" lang="bn-BD" sz="3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NikoshBAN" pitchFamily="2" charset="0"/>
              <a:ea typeface="+mn-ea"/>
              <a:cs typeface="NikoshBAN" pitchFamily="2" charset="0"/>
            </a:endParaRP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80000"/>
            </a:pP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U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={৭,৮,৯,১০},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A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={৭,৮},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A</a:t>
            </a:r>
            <a:r>
              <a:rPr lang="en-US" sz="3600" dirty="0" smtClean="0">
                <a:latin typeface="NikoshBAN" pitchFamily="2" charset="0"/>
                <a:cs typeface="NikoshBAN" pitchFamily="2" charset="0"/>
                <a:sym typeface="SutonnyTC"/>
              </a:rPr>
              <a:t>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= {৯,১০}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2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7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52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57" dur="2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62" dur="2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67" dur="2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2" dur="2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  <p:bldP spid="4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90600" y="3048000"/>
            <a:ext cx="7543800" cy="3810000"/>
          </a:xfrm>
        </p:spPr>
        <p:txBody>
          <a:bodyPr rtlCol="0">
            <a:noAutofit/>
          </a:bodyPr>
          <a:lstStyle/>
          <a:p>
            <a:pPr algn="l">
              <a:defRPr/>
            </a:pPr>
            <a:r>
              <a:rPr lang="bn-BD" sz="4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লক্ষ্য কর-</a:t>
            </a:r>
            <a:r>
              <a:rPr lang="bn-BD" sz="2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/>
            </a:r>
            <a:br>
              <a:rPr lang="bn-BD" sz="2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</a:br>
            <a:r>
              <a:rPr lang="en-US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A ={</a:t>
            </a:r>
            <a:r>
              <a:rPr lang="bn-BD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কাঠাল,আম,লিচু,পেয়ারা}</a:t>
            </a:r>
            <a:r>
              <a:rPr lang="en-US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/>
            </a:r>
            <a:br>
              <a:rPr lang="en-US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</a:br>
            <a:r>
              <a:rPr lang="en-US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B={</a:t>
            </a:r>
            <a:r>
              <a:rPr lang="bn-BD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লিচু,পেয়ারা} </a:t>
            </a:r>
            <a:br>
              <a:rPr lang="bn-BD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</a:br>
            <a:r>
              <a:rPr lang="en-US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C ={</a:t>
            </a:r>
            <a:r>
              <a:rPr lang="bn-BD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কাঠাল,তেঁতুল}</a:t>
            </a:r>
            <a:br>
              <a:rPr lang="bn-BD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</a:br>
            <a:r>
              <a:rPr lang="bn-BD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অতএব,</a:t>
            </a:r>
            <a:r>
              <a:rPr lang="en-US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B </a:t>
            </a:r>
            <a:r>
              <a:rPr lang="bn-BD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;</a:t>
            </a:r>
            <a:r>
              <a:rPr lang="en-US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A </a:t>
            </a:r>
            <a:r>
              <a:rPr lang="bn-BD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এর উপসেট, কিন্তু </a:t>
            </a:r>
            <a:r>
              <a:rPr lang="en-US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C</a:t>
            </a:r>
            <a:r>
              <a:rPr lang="bn-BD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;</a:t>
            </a:r>
            <a:r>
              <a:rPr lang="en-US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A </a:t>
            </a:r>
            <a:r>
              <a:rPr lang="bn-BD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এর উপসেট নয়।</a:t>
            </a:r>
            <a:endParaRPr lang="en-US" sz="40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23" name="Group 22"/>
          <p:cNvGrpSpPr/>
          <p:nvPr/>
        </p:nvGrpSpPr>
        <p:grpSpPr>
          <a:xfrm>
            <a:off x="0" y="0"/>
            <a:ext cx="2819400" cy="2932331"/>
            <a:chOff x="0" y="0"/>
            <a:chExt cx="2819400" cy="2932331"/>
          </a:xfrm>
        </p:grpSpPr>
        <p:grpSp>
          <p:nvGrpSpPr>
            <p:cNvPr id="20" name="Group 19"/>
            <p:cNvGrpSpPr/>
            <p:nvPr/>
          </p:nvGrpSpPr>
          <p:grpSpPr>
            <a:xfrm>
              <a:off x="0" y="0"/>
              <a:ext cx="2819400" cy="2362200"/>
              <a:chOff x="0" y="0"/>
              <a:chExt cx="2990850" cy="2971800"/>
            </a:xfrm>
          </p:grpSpPr>
          <p:pic>
            <p:nvPicPr>
              <p:cNvPr id="43010" name="Picture 2" descr="H:\tr-sup-file\i10 mages.jpg"/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0" y="0"/>
                <a:ext cx="1428750" cy="1371600"/>
              </a:xfrm>
              <a:prstGeom prst="rect">
                <a:avLst/>
              </a:prstGeom>
              <a:noFill/>
            </p:spPr>
          </p:pic>
          <p:pic>
            <p:nvPicPr>
              <p:cNvPr id="43012" name="Picture 4" descr="H:\tr-sup-file\i12 mages.jpg"/>
              <p:cNvPicPr>
                <a:picLocks noChangeAspect="1" noChangeArrowheads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 bwMode="auto">
              <a:xfrm>
                <a:off x="0" y="1295400"/>
                <a:ext cx="1600200" cy="1657350"/>
              </a:xfrm>
              <a:prstGeom prst="rect">
                <a:avLst/>
              </a:prstGeom>
              <a:noFill/>
            </p:spPr>
          </p:pic>
          <p:pic>
            <p:nvPicPr>
              <p:cNvPr id="49153" name="Picture 1" descr="C:\Documents and Settings\User\Desktop\sk-training-ttc\photo-tr\aam-2.jpg"/>
              <p:cNvPicPr>
                <a:picLocks noChangeAspect="1" noChangeArrowheads="1"/>
              </p:cNvPicPr>
              <p:nvPr/>
            </p:nvPicPr>
            <p:blipFill>
              <a:blip r:embed="rId5"/>
              <a:srcRect/>
              <a:stretch>
                <a:fillRect/>
              </a:stretch>
            </p:blipFill>
            <p:spPr bwMode="auto">
              <a:xfrm>
                <a:off x="1295400" y="0"/>
                <a:ext cx="1695450" cy="1533832"/>
              </a:xfrm>
              <a:prstGeom prst="rect">
                <a:avLst/>
              </a:prstGeom>
              <a:noFill/>
            </p:spPr>
          </p:pic>
          <p:pic>
            <p:nvPicPr>
              <p:cNvPr id="16" name="Picture 1" descr="H:\tr-sup-file\i6 mages.jpg"/>
              <p:cNvPicPr>
                <a:picLocks noChangeAspect="1" noChangeArrowheads="1"/>
              </p:cNvPicPr>
              <p:nvPr/>
            </p:nvPicPr>
            <p:blipFill>
              <a:blip r:embed="rId6"/>
              <a:srcRect/>
              <a:stretch>
                <a:fillRect/>
              </a:stretch>
            </p:blipFill>
            <p:spPr bwMode="auto">
              <a:xfrm>
                <a:off x="1374174" y="1246239"/>
                <a:ext cx="1601057" cy="1725561"/>
              </a:xfrm>
              <a:prstGeom prst="rect">
                <a:avLst/>
              </a:prstGeom>
              <a:noFill/>
            </p:spPr>
          </p:pic>
        </p:grpSp>
        <p:sp>
          <p:nvSpPr>
            <p:cNvPr id="14" name="Rectangle 13"/>
            <p:cNvSpPr/>
            <p:nvPr/>
          </p:nvSpPr>
          <p:spPr>
            <a:xfrm>
              <a:off x="1066800" y="2286000"/>
              <a:ext cx="685800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3600" dirty="0" smtClean="0">
                  <a:latin typeface="NikoshBAN" pitchFamily="2" charset="0"/>
                  <a:cs typeface="NikoshBAN" pitchFamily="2" charset="0"/>
                </a:rPr>
                <a:t>A </a:t>
              </a:r>
              <a:endParaRPr lang="en-US" sz="3600" dirty="0"/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3196968" y="0"/>
            <a:ext cx="2594232" cy="2932331"/>
            <a:chOff x="3196968" y="0"/>
            <a:chExt cx="2594232" cy="2932331"/>
          </a:xfrm>
        </p:grpSpPr>
        <p:grpSp>
          <p:nvGrpSpPr>
            <p:cNvPr id="21" name="Group 20"/>
            <p:cNvGrpSpPr/>
            <p:nvPr/>
          </p:nvGrpSpPr>
          <p:grpSpPr>
            <a:xfrm>
              <a:off x="3196968" y="0"/>
              <a:ext cx="2594232" cy="2362200"/>
              <a:chOff x="3120768" y="0"/>
              <a:chExt cx="2975232" cy="2971800"/>
            </a:xfrm>
          </p:grpSpPr>
          <p:pic>
            <p:nvPicPr>
              <p:cNvPr id="43009" name="Picture 1" descr="H:\tr-sup-file\i6 mages.jpg"/>
              <p:cNvPicPr>
                <a:picLocks noChangeAspect="1" noChangeArrowheads="1"/>
              </p:cNvPicPr>
              <p:nvPr/>
            </p:nvPicPr>
            <p:blipFill>
              <a:blip r:embed="rId6"/>
              <a:srcRect/>
              <a:stretch>
                <a:fillRect/>
              </a:stretch>
            </p:blipFill>
            <p:spPr bwMode="auto">
              <a:xfrm>
                <a:off x="3120768" y="0"/>
                <a:ext cx="1603632" cy="2971800"/>
              </a:xfrm>
              <a:prstGeom prst="rect">
                <a:avLst/>
              </a:prstGeom>
              <a:noFill/>
            </p:spPr>
          </p:pic>
          <p:pic>
            <p:nvPicPr>
              <p:cNvPr id="17" name="Picture 4" descr="H:\tr-sup-file\i12 mages.jpg"/>
              <p:cNvPicPr>
                <a:picLocks noChangeAspect="1" noChangeArrowheads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 bwMode="auto">
              <a:xfrm>
                <a:off x="4495800" y="0"/>
                <a:ext cx="1600200" cy="2971800"/>
              </a:xfrm>
              <a:prstGeom prst="rect">
                <a:avLst/>
              </a:prstGeom>
              <a:noFill/>
            </p:spPr>
          </p:pic>
        </p:grpSp>
        <p:sp>
          <p:nvSpPr>
            <p:cNvPr id="15" name="Rectangle 14"/>
            <p:cNvSpPr/>
            <p:nvPr/>
          </p:nvSpPr>
          <p:spPr>
            <a:xfrm>
              <a:off x="4038600" y="2286000"/>
              <a:ext cx="685800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3600" dirty="0" smtClean="0">
                  <a:latin typeface="NikoshBAN" pitchFamily="2" charset="0"/>
                  <a:cs typeface="NikoshBAN" pitchFamily="2" charset="0"/>
                </a:rPr>
                <a:t>B </a:t>
              </a:r>
              <a:endParaRPr lang="en-US" sz="3600" dirty="0"/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6248400" y="0"/>
            <a:ext cx="2895600" cy="3008531"/>
            <a:chOff x="6248400" y="0"/>
            <a:chExt cx="2895600" cy="3008531"/>
          </a:xfrm>
        </p:grpSpPr>
        <p:grpSp>
          <p:nvGrpSpPr>
            <p:cNvPr id="22" name="Group 21"/>
            <p:cNvGrpSpPr/>
            <p:nvPr/>
          </p:nvGrpSpPr>
          <p:grpSpPr>
            <a:xfrm>
              <a:off x="6248400" y="0"/>
              <a:ext cx="2895600" cy="2438400"/>
              <a:chOff x="6172200" y="0"/>
              <a:chExt cx="2971800" cy="3048000"/>
            </a:xfrm>
          </p:grpSpPr>
          <p:pic>
            <p:nvPicPr>
              <p:cNvPr id="43016" name="Picture 8" descr="H:\tr-sup-file\i3 mages.jpg"/>
              <p:cNvPicPr>
                <a:picLocks noChangeAspect="1" noChangeArrowheads="1"/>
              </p:cNvPicPr>
              <p:nvPr/>
            </p:nvPicPr>
            <p:blipFill>
              <a:blip r:embed="rId7"/>
              <a:srcRect/>
              <a:stretch>
                <a:fillRect/>
              </a:stretch>
            </p:blipFill>
            <p:spPr bwMode="auto">
              <a:xfrm>
                <a:off x="7772400" y="0"/>
                <a:ext cx="1371600" cy="3048000"/>
              </a:xfrm>
              <a:prstGeom prst="rect">
                <a:avLst/>
              </a:prstGeom>
              <a:noFill/>
            </p:spPr>
          </p:pic>
          <p:pic>
            <p:nvPicPr>
              <p:cNvPr id="18" name="Picture 2" descr="H:\tr-sup-file\i10 mages.jpg"/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6172200" y="0"/>
                <a:ext cx="1587500" cy="3048000"/>
              </a:xfrm>
              <a:prstGeom prst="rect">
                <a:avLst/>
              </a:prstGeom>
              <a:noFill/>
            </p:spPr>
          </p:pic>
        </p:grpSp>
        <p:sp>
          <p:nvSpPr>
            <p:cNvPr id="19" name="Rectangle 18"/>
            <p:cNvSpPr/>
            <p:nvPr/>
          </p:nvSpPr>
          <p:spPr>
            <a:xfrm>
              <a:off x="6858000" y="2362200"/>
              <a:ext cx="685800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3600" dirty="0" smtClean="0">
                  <a:latin typeface="NikoshBAN" pitchFamily="2" charset="0"/>
                  <a:cs typeface="NikoshBAN" pitchFamily="2" charset="0"/>
                </a:rPr>
                <a:t>C </a:t>
              </a:r>
              <a:endParaRPr lang="en-US" sz="3600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1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5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0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2209800" y="685800"/>
            <a:ext cx="4953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8800" dirty="0" smtClean="0">
                <a:latin typeface="NikoshBAN" pitchFamily="2" charset="0"/>
                <a:cs typeface="NikoshBAN" pitchFamily="2" charset="0"/>
              </a:rPr>
              <a:t>দলগত কাজ -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447800" y="3810000"/>
            <a:ext cx="7010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5400" dirty="0" smtClean="0">
                <a:latin typeface="NikoshBAN" pitchFamily="2" charset="0"/>
                <a:cs typeface="NikoshBAN" pitchFamily="2" charset="0"/>
              </a:rPr>
              <a:t>সেটটির ৪ টি উপসেট গঠন কর। 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791200" y="5181600"/>
            <a:ext cx="2819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5400" dirty="0" smtClean="0">
                <a:latin typeface="NikoshBAN" pitchFamily="2" charset="0"/>
                <a:cs typeface="NikoshBAN" pitchFamily="2" charset="0"/>
              </a:rPr>
              <a:t>- 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3</a:t>
            </a:r>
            <a:r>
              <a:rPr lang="bn-BD" sz="5400" dirty="0" smtClean="0">
                <a:latin typeface="NikoshBAN" pitchFamily="2" charset="0"/>
                <a:cs typeface="NikoshBAN" pitchFamily="2" charset="0"/>
              </a:rPr>
              <a:t> মিনিট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447800" y="2667000"/>
            <a:ext cx="6629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smtClean="0">
                <a:latin typeface="NikoshBAN" pitchFamily="2" charset="0"/>
                <a:cs typeface="NikoshBAN" pitchFamily="2" charset="0"/>
              </a:rPr>
              <a:t>A=</a:t>
            </a:r>
            <a:r>
              <a:rPr lang="bn-BD" sz="4400" b="1" dirty="0" smtClean="0">
                <a:latin typeface="NikoshBAN" pitchFamily="2" charset="0"/>
                <a:cs typeface="NikoshBAN" pitchFamily="2" charset="0"/>
              </a:rPr>
              <a:t> { ২৩,৪৫,৫৬,৬৭,৭৮,৮৮,৯৮}</a:t>
            </a:r>
            <a:endParaRPr lang="en-US" sz="4400" b="1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7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7500"/>
                            </p:stCondLst>
                            <p:childTnLst>
                              <p:par>
                                <p:cTn id="20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5" grpId="0"/>
      <p:bldP spid="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3048000"/>
            <a:ext cx="8229600" cy="3810000"/>
          </a:xfrm>
        </p:spPr>
        <p:txBody>
          <a:bodyPr rtlCol="0">
            <a:noAutofit/>
          </a:bodyPr>
          <a:lstStyle/>
          <a:p>
            <a:pPr>
              <a:defRPr/>
            </a:pPr>
            <a:r>
              <a:rPr lang="bn-BD" sz="4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লক্ষ্য কর-</a:t>
            </a:r>
            <a:r>
              <a:rPr lang="bn-BD" sz="2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/>
            </a:r>
            <a:br>
              <a:rPr lang="bn-BD" sz="2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</a:br>
            <a:r>
              <a:rPr lang="en-US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A ={</a:t>
            </a:r>
            <a:r>
              <a:rPr lang="bn-BD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কাঠাল,আম</a:t>
            </a:r>
            <a:r>
              <a:rPr lang="en-US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,</a:t>
            </a:r>
            <a:r>
              <a:rPr lang="bn-BD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পেয়ারা},  </a:t>
            </a:r>
            <a:r>
              <a:rPr lang="en-US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B={</a:t>
            </a:r>
            <a:r>
              <a:rPr lang="bn-BD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লিচু,পেয়ারা}            </a:t>
            </a:r>
            <a:r>
              <a:rPr lang="en-US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C ={</a:t>
            </a:r>
            <a:r>
              <a:rPr lang="bn-BD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কাঠাল, আম,লিচু,পেয়ারা}</a:t>
            </a:r>
            <a:br>
              <a:rPr lang="bn-BD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</a:br>
            <a:r>
              <a:rPr lang="bn-BD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সংযোগ </a:t>
            </a:r>
            <a:r>
              <a:rPr lang="en-US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(</a:t>
            </a:r>
            <a:r>
              <a:rPr lang="bn-BD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  </a:t>
            </a:r>
            <a:r>
              <a:rPr lang="en-US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)</a:t>
            </a:r>
            <a:br>
              <a:rPr lang="en-US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</a:br>
            <a:r>
              <a:rPr lang="en-US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A</a:t>
            </a:r>
            <a:r>
              <a:rPr lang="bn-BD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ও</a:t>
            </a:r>
            <a:r>
              <a:rPr lang="en-US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B</a:t>
            </a:r>
            <a:r>
              <a:rPr lang="bn-BD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দুটি সেট হলে</a:t>
            </a:r>
            <a:r>
              <a:rPr lang="en-US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,</a:t>
            </a:r>
            <a:r>
              <a:rPr lang="bn-BD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তাদের সংযোগ সেট হল </a:t>
            </a:r>
            <a:r>
              <a:rPr lang="en-US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A</a:t>
            </a:r>
            <a:r>
              <a:rPr lang="bn-BD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ও</a:t>
            </a:r>
            <a:r>
              <a:rPr lang="en-US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B</a:t>
            </a:r>
            <a:r>
              <a:rPr lang="bn-BD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এর সকল উপাদান / সদস্য নিয়ে গঠিত সেট ।</a:t>
            </a:r>
            <a:endParaRPr lang="en-US" sz="40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graphicFrame>
        <p:nvGraphicFramePr>
          <p:cNvPr id="44034" name="Object 8"/>
          <p:cNvGraphicFramePr>
            <a:graphicFrameLocks noChangeAspect="1"/>
          </p:cNvGraphicFramePr>
          <p:nvPr/>
        </p:nvGraphicFramePr>
        <p:xfrm>
          <a:off x="2006600" y="5181600"/>
          <a:ext cx="279400" cy="381000"/>
        </p:xfrm>
        <a:graphic>
          <a:graphicData uri="http://schemas.openxmlformats.org/presentationml/2006/ole">
            <p:oleObj spid="_x0000_s44034" name="Equation" r:id="rId4" imgW="279360" imgH="253800" progId="Equation.3">
              <p:embed/>
            </p:oleObj>
          </a:graphicData>
        </a:graphic>
      </p:graphicFrame>
      <p:grpSp>
        <p:nvGrpSpPr>
          <p:cNvPr id="28" name="Group 27"/>
          <p:cNvGrpSpPr/>
          <p:nvPr/>
        </p:nvGrpSpPr>
        <p:grpSpPr>
          <a:xfrm>
            <a:off x="2968368" y="0"/>
            <a:ext cx="3127632" cy="3237131"/>
            <a:chOff x="2968368" y="0"/>
            <a:chExt cx="3127632" cy="3237131"/>
          </a:xfrm>
        </p:grpSpPr>
        <p:grpSp>
          <p:nvGrpSpPr>
            <p:cNvPr id="20" name="Group 19"/>
            <p:cNvGrpSpPr/>
            <p:nvPr/>
          </p:nvGrpSpPr>
          <p:grpSpPr>
            <a:xfrm>
              <a:off x="2968368" y="0"/>
              <a:ext cx="3127632" cy="2590800"/>
              <a:chOff x="3120768" y="0"/>
              <a:chExt cx="2975232" cy="2971800"/>
            </a:xfrm>
          </p:grpSpPr>
          <p:pic>
            <p:nvPicPr>
              <p:cNvPr id="43009" name="Picture 1" descr="H:\tr-sup-file\i6 mages.jpg"/>
              <p:cNvPicPr>
                <a:picLocks noChangeAspect="1" noChangeArrowheads="1"/>
              </p:cNvPicPr>
              <p:nvPr/>
            </p:nvPicPr>
            <p:blipFill>
              <a:blip r:embed="rId5"/>
              <a:srcRect/>
              <a:stretch>
                <a:fillRect/>
              </a:stretch>
            </p:blipFill>
            <p:spPr bwMode="auto">
              <a:xfrm>
                <a:off x="3120768" y="0"/>
                <a:ext cx="1603632" cy="2971800"/>
              </a:xfrm>
              <a:prstGeom prst="rect">
                <a:avLst/>
              </a:prstGeom>
              <a:noFill/>
            </p:spPr>
          </p:pic>
          <p:pic>
            <p:nvPicPr>
              <p:cNvPr id="17" name="Picture 4" descr="H:\tr-sup-file\i12 mages.jpg"/>
              <p:cNvPicPr>
                <a:picLocks noChangeAspect="1" noChangeArrowheads="1"/>
              </p:cNvPicPr>
              <p:nvPr/>
            </p:nvPicPr>
            <p:blipFill>
              <a:blip r:embed="rId6"/>
              <a:srcRect/>
              <a:stretch>
                <a:fillRect/>
              </a:stretch>
            </p:blipFill>
            <p:spPr bwMode="auto">
              <a:xfrm>
                <a:off x="4495800" y="0"/>
                <a:ext cx="1600200" cy="2971800"/>
              </a:xfrm>
              <a:prstGeom prst="rect">
                <a:avLst/>
              </a:prstGeom>
              <a:noFill/>
            </p:spPr>
          </p:pic>
        </p:grpSp>
        <p:sp>
          <p:nvSpPr>
            <p:cNvPr id="24" name="Rectangle 23"/>
            <p:cNvSpPr/>
            <p:nvPr/>
          </p:nvSpPr>
          <p:spPr>
            <a:xfrm>
              <a:off x="4038600" y="2590800"/>
              <a:ext cx="685800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3600" dirty="0" smtClean="0">
                  <a:latin typeface="NikoshBAN" pitchFamily="2" charset="0"/>
                  <a:cs typeface="NikoshBAN" pitchFamily="2" charset="0"/>
                </a:rPr>
                <a:t>B</a:t>
              </a:r>
              <a:endParaRPr lang="en-US" sz="3600" dirty="0"/>
            </a:p>
          </p:txBody>
        </p:sp>
      </p:grpSp>
      <p:grpSp>
        <p:nvGrpSpPr>
          <p:cNvPr id="29" name="Group 28"/>
          <p:cNvGrpSpPr/>
          <p:nvPr/>
        </p:nvGrpSpPr>
        <p:grpSpPr>
          <a:xfrm>
            <a:off x="6400800" y="0"/>
            <a:ext cx="2743200" cy="3313331"/>
            <a:chOff x="6400800" y="0"/>
            <a:chExt cx="2743200" cy="3313331"/>
          </a:xfrm>
        </p:grpSpPr>
        <p:grpSp>
          <p:nvGrpSpPr>
            <p:cNvPr id="25" name="Group 24"/>
            <p:cNvGrpSpPr/>
            <p:nvPr/>
          </p:nvGrpSpPr>
          <p:grpSpPr>
            <a:xfrm>
              <a:off x="6400800" y="0"/>
              <a:ext cx="2743200" cy="2743200"/>
              <a:chOff x="6168768" y="0"/>
              <a:chExt cx="2975232" cy="2971800"/>
            </a:xfrm>
          </p:grpSpPr>
          <p:grpSp>
            <p:nvGrpSpPr>
              <p:cNvPr id="19" name="Group 18"/>
              <p:cNvGrpSpPr/>
              <p:nvPr/>
            </p:nvGrpSpPr>
            <p:grpSpPr>
              <a:xfrm>
                <a:off x="6168768" y="0"/>
                <a:ext cx="2975232" cy="2971800"/>
                <a:chOff x="0" y="0"/>
                <a:chExt cx="2975232" cy="2971800"/>
              </a:xfrm>
            </p:grpSpPr>
            <p:pic>
              <p:nvPicPr>
                <p:cNvPr id="43010" name="Picture 2" descr="H:\tr-sup-file\i10 mages.jpg"/>
                <p:cNvPicPr>
                  <a:picLocks noChangeAspect="1" noChangeArrowheads="1"/>
                </p:cNvPicPr>
                <p:nvPr/>
              </p:nvPicPr>
              <p:blipFill>
                <a:blip r:embed="rId7"/>
                <a:srcRect/>
                <a:stretch>
                  <a:fillRect/>
                </a:stretch>
              </p:blipFill>
              <p:spPr bwMode="auto">
                <a:xfrm>
                  <a:off x="0" y="0"/>
                  <a:ext cx="1428750" cy="1371600"/>
                </a:xfrm>
                <a:prstGeom prst="rect">
                  <a:avLst/>
                </a:prstGeom>
                <a:noFill/>
              </p:spPr>
            </p:pic>
            <p:pic>
              <p:nvPicPr>
                <p:cNvPr id="43012" name="Picture 4" descr="H:\tr-sup-file\i12 mages.jpg"/>
                <p:cNvPicPr>
                  <a:picLocks noChangeAspect="1" noChangeArrowheads="1"/>
                </p:cNvPicPr>
                <p:nvPr/>
              </p:nvPicPr>
              <p:blipFill>
                <a:blip r:embed="rId6"/>
                <a:srcRect/>
                <a:stretch>
                  <a:fillRect/>
                </a:stretch>
              </p:blipFill>
              <p:spPr bwMode="auto">
                <a:xfrm>
                  <a:off x="0" y="1295400"/>
                  <a:ext cx="1600200" cy="1657350"/>
                </a:xfrm>
                <a:prstGeom prst="rect">
                  <a:avLst/>
                </a:prstGeom>
                <a:noFill/>
              </p:spPr>
            </p:pic>
            <p:pic>
              <p:nvPicPr>
                <p:cNvPr id="16" name="Picture 1" descr="H:\tr-sup-file\i6 mages.jpg"/>
                <p:cNvPicPr>
                  <a:picLocks noChangeAspect="1" noChangeArrowheads="1"/>
                </p:cNvPicPr>
                <p:nvPr/>
              </p:nvPicPr>
              <p:blipFill>
                <a:blip r:embed="rId5"/>
                <a:srcRect/>
                <a:stretch>
                  <a:fillRect/>
                </a:stretch>
              </p:blipFill>
              <p:spPr bwMode="auto">
                <a:xfrm>
                  <a:off x="1371600" y="1371600"/>
                  <a:ext cx="1603632" cy="1600200"/>
                </a:xfrm>
                <a:prstGeom prst="rect">
                  <a:avLst/>
                </a:prstGeom>
                <a:noFill/>
              </p:spPr>
            </p:pic>
          </p:grpSp>
          <p:pic>
            <p:nvPicPr>
              <p:cNvPr id="23" name="Picture 3" descr="C:\Documents and Settings\User\Desktop\sk-training-ttc\photo-tr\aam-2.jpg"/>
              <p:cNvPicPr>
                <a:picLocks noChangeAspect="1" noChangeArrowheads="1"/>
              </p:cNvPicPr>
              <p:nvPr/>
            </p:nvPicPr>
            <p:blipFill>
              <a:blip r:embed="rId8"/>
              <a:srcRect/>
              <a:stretch>
                <a:fillRect/>
              </a:stretch>
            </p:blipFill>
            <p:spPr bwMode="auto">
              <a:xfrm>
                <a:off x="7620000" y="0"/>
                <a:ext cx="1524000" cy="1524000"/>
              </a:xfrm>
              <a:prstGeom prst="rect">
                <a:avLst/>
              </a:prstGeom>
              <a:noFill/>
            </p:spPr>
          </p:pic>
        </p:grpSp>
        <p:sp>
          <p:nvSpPr>
            <p:cNvPr id="26" name="Rectangle 25"/>
            <p:cNvSpPr/>
            <p:nvPr/>
          </p:nvSpPr>
          <p:spPr>
            <a:xfrm>
              <a:off x="7239000" y="2667000"/>
              <a:ext cx="685800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3600" dirty="0" smtClean="0">
                  <a:latin typeface="NikoshBAN" pitchFamily="2" charset="0"/>
                  <a:cs typeface="NikoshBAN" pitchFamily="2" charset="0"/>
                </a:rPr>
                <a:t>C</a:t>
              </a:r>
              <a:endParaRPr lang="en-US" sz="3600" dirty="0"/>
            </a:p>
          </p:txBody>
        </p:sp>
      </p:grpSp>
      <p:grpSp>
        <p:nvGrpSpPr>
          <p:cNvPr id="33" name="Group 32"/>
          <p:cNvGrpSpPr/>
          <p:nvPr/>
        </p:nvGrpSpPr>
        <p:grpSpPr>
          <a:xfrm>
            <a:off x="0" y="0"/>
            <a:ext cx="2667000" cy="3237131"/>
            <a:chOff x="0" y="0"/>
            <a:chExt cx="2667000" cy="3237131"/>
          </a:xfrm>
        </p:grpSpPr>
        <p:grpSp>
          <p:nvGrpSpPr>
            <p:cNvPr id="27" name="Group 26"/>
            <p:cNvGrpSpPr/>
            <p:nvPr/>
          </p:nvGrpSpPr>
          <p:grpSpPr>
            <a:xfrm>
              <a:off x="0" y="0"/>
              <a:ext cx="2667000" cy="3237131"/>
              <a:chOff x="0" y="0"/>
              <a:chExt cx="2667000" cy="3237131"/>
            </a:xfrm>
          </p:grpSpPr>
          <p:grpSp>
            <p:nvGrpSpPr>
              <p:cNvPr id="22" name="Group 21"/>
              <p:cNvGrpSpPr/>
              <p:nvPr/>
            </p:nvGrpSpPr>
            <p:grpSpPr>
              <a:xfrm>
                <a:off x="0" y="0"/>
                <a:ext cx="2667000" cy="2667000"/>
                <a:chOff x="0" y="0"/>
                <a:chExt cx="2933701" cy="3048000"/>
              </a:xfrm>
            </p:grpSpPr>
            <p:pic>
              <p:nvPicPr>
                <p:cNvPr id="18" name="Picture 2" descr="H:\tr-sup-file\i10 mages.jpg"/>
                <p:cNvPicPr>
                  <a:picLocks noChangeAspect="1" noChangeArrowheads="1"/>
                </p:cNvPicPr>
                <p:nvPr/>
              </p:nvPicPr>
              <p:blipFill>
                <a:blip r:embed="rId7"/>
                <a:srcRect/>
                <a:stretch>
                  <a:fillRect/>
                </a:stretch>
              </p:blipFill>
              <p:spPr bwMode="auto">
                <a:xfrm>
                  <a:off x="0" y="0"/>
                  <a:ext cx="1587500" cy="3048000"/>
                </a:xfrm>
                <a:prstGeom prst="rect">
                  <a:avLst/>
                </a:prstGeom>
                <a:noFill/>
              </p:spPr>
            </p:pic>
            <p:pic>
              <p:nvPicPr>
                <p:cNvPr id="44035" name="Picture 3" descr="C:\Documents and Settings\User\Desktop\sk-training-ttc\photo-tr\aam-2.jpg"/>
                <p:cNvPicPr>
                  <a:picLocks noChangeAspect="1" noChangeArrowheads="1"/>
                </p:cNvPicPr>
                <p:nvPr/>
              </p:nvPicPr>
              <p:blipFill>
                <a:blip r:embed="rId8"/>
                <a:srcRect/>
                <a:stretch>
                  <a:fillRect/>
                </a:stretch>
              </p:blipFill>
              <p:spPr bwMode="auto">
                <a:xfrm>
                  <a:off x="1524001" y="0"/>
                  <a:ext cx="1409700" cy="1567543"/>
                </a:xfrm>
                <a:prstGeom prst="rect">
                  <a:avLst/>
                </a:prstGeom>
                <a:noFill/>
              </p:spPr>
            </p:pic>
          </p:grpSp>
          <p:sp>
            <p:nvSpPr>
              <p:cNvPr id="21" name="Rectangle 20"/>
              <p:cNvSpPr/>
              <p:nvPr/>
            </p:nvSpPr>
            <p:spPr>
              <a:xfrm>
                <a:off x="1447800" y="2590800"/>
                <a:ext cx="685800" cy="6463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3600" dirty="0" smtClean="0">
                    <a:latin typeface="NikoshBAN" pitchFamily="2" charset="0"/>
                    <a:cs typeface="NikoshBAN" pitchFamily="2" charset="0"/>
                  </a:rPr>
                  <a:t>A</a:t>
                </a:r>
                <a:endParaRPr lang="en-US" sz="3600" dirty="0"/>
              </a:p>
            </p:txBody>
          </p:sp>
        </p:grpSp>
        <p:pic>
          <p:nvPicPr>
            <p:cNvPr id="32" name="Picture 4" descr="H:\tr-sup-file\i12 mages.jpg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1371601" y="1371600"/>
              <a:ext cx="1295399" cy="1295400"/>
            </a:xfrm>
            <a:prstGeom prst="rect">
              <a:avLst/>
            </a:prstGeom>
            <a:noFill/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1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" y="5105400"/>
            <a:ext cx="8763000" cy="1676400"/>
          </a:xfrm>
        </p:spPr>
        <p:txBody>
          <a:bodyPr rtlCol="0">
            <a:noAutofit/>
          </a:bodyPr>
          <a:lstStyle/>
          <a:p>
            <a:pPr algn="l">
              <a:defRPr/>
            </a:pPr>
            <a:r>
              <a:rPr lang="en-US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A ={</a:t>
            </a:r>
            <a:r>
              <a:rPr lang="bn-BD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কাঠাল, লিচু}, </a:t>
            </a:r>
            <a:r>
              <a:rPr lang="en-US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B={</a:t>
            </a:r>
            <a:r>
              <a:rPr lang="bn-BD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লিচু,পেয়ারা}</a:t>
            </a:r>
            <a:r>
              <a:rPr lang="en-US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,C ={</a:t>
            </a:r>
            <a:r>
              <a:rPr lang="bn-BD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লিচু}</a:t>
            </a:r>
            <a:br>
              <a:rPr lang="bn-BD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</a:br>
            <a:r>
              <a:rPr lang="bn-BD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ছেদ (   )</a:t>
            </a:r>
            <a:r>
              <a:rPr lang="en-US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-</a:t>
            </a:r>
            <a:r>
              <a:rPr lang="bn-BD" sz="36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/>
            </a:r>
            <a:br>
              <a:rPr lang="bn-BD" sz="36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</a:br>
            <a:r>
              <a:rPr lang="en-US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A</a:t>
            </a:r>
            <a:r>
              <a:rPr lang="bn-BD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ও</a:t>
            </a:r>
            <a:r>
              <a:rPr lang="en-US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B</a:t>
            </a:r>
            <a:r>
              <a:rPr lang="bn-BD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দুটি সেট হলে</a:t>
            </a:r>
            <a:r>
              <a:rPr lang="en-US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,</a:t>
            </a:r>
            <a:r>
              <a:rPr lang="bn-BD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তাদের ছেদ সেট হল </a:t>
            </a:r>
            <a:r>
              <a:rPr lang="en-US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A</a:t>
            </a:r>
            <a:r>
              <a:rPr lang="bn-BD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ও</a:t>
            </a:r>
            <a:r>
              <a:rPr lang="en-US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B</a:t>
            </a:r>
            <a:r>
              <a:rPr lang="bn-BD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এর  মধ্যকার যে সকল উপাদান / সদস্য সাধারন , তাদের নিয়ে গঠিত সেট ।</a:t>
            </a:r>
            <a:endParaRPr lang="en-US" sz="40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graphicFrame>
        <p:nvGraphicFramePr>
          <p:cNvPr id="45059" name="Object 3"/>
          <p:cNvGraphicFramePr>
            <a:graphicFrameLocks noChangeAspect="1"/>
          </p:cNvGraphicFramePr>
          <p:nvPr/>
        </p:nvGraphicFramePr>
        <p:xfrm>
          <a:off x="1127125" y="4572000"/>
          <a:ext cx="396875" cy="495300"/>
        </p:xfrm>
        <a:graphic>
          <a:graphicData uri="http://schemas.openxmlformats.org/presentationml/2006/ole">
            <p:oleObj spid="_x0000_s45059" name="Equation" r:id="rId4" imgW="152280" imgH="190440" progId="Equation.3">
              <p:embed/>
            </p:oleObj>
          </a:graphicData>
        </a:graphic>
      </p:graphicFrame>
      <p:grpSp>
        <p:nvGrpSpPr>
          <p:cNvPr id="14" name="Group 13"/>
          <p:cNvGrpSpPr/>
          <p:nvPr/>
        </p:nvGrpSpPr>
        <p:grpSpPr>
          <a:xfrm>
            <a:off x="0" y="0"/>
            <a:ext cx="3051432" cy="3618131"/>
            <a:chOff x="0" y="0"/>
            <a:chExt cx="3051432" cy="3618131"/>
          </a:xfrm>
        </p:grpSpPr>
        <p:grpSp>
          <p:nvGrpSpPr>
            <p:cNvPr id="20" name="Group 19"/>
            <p:cNvGrpSpPr/>
            <p:nvPr/>
          </p:nvGrpSpPr>
          <p:grpSpPr>
            <a:xfrm>
              <a:off x="0" y="0"/>
              <a:ext cx="3051432" cy="3048000"/>
              <a:chOff x="0" y="0"/>
              <a:chExt cx="3051432" cy="3048000"/>
            </a:xfrm>
          </p:grpSpPr>
          <p:pic>
            <p:nvPicPr>
              <p:cNvPr id="18" name="Picture 2" descr="H:\tr-sup-file\i10 mages.jpg"/>
              <p:cNvPicPr>
                <a:picLocks noChangeAspect="1" noChangeArrowheads="1"/>
              </p:cNvPicPr>
              <p:nvPr/>
            </p:nvPicPr>
            <p:blipFill>
              <a:blip r:embed="rId5"/>
              <a:srcRect/>
              <a:stretch>
                <a:fillRect/>
              </a:stretch>
            </p:blipFill>
            <p:spPr bwMode="auto">
              <a:xfrm>
                <a:off x="0" y="0"/>
                <a:ext cx="1587500" cy="3048000"/>
              </a:xfrm>
              <a:prstGeom prst="rect">
                <a:avLst/>
              </a:prstGeom>
              <a:noFill/>
            </p:spPr>
          </p:pic>
          <p:pic>
            <p:nvPicPr>
              <p:cNvPr id="19" name="Picture 1" descr="H:\tr-sup-file\i6 mages.jpg"/>
              <p:cNvPicPr>
                <a:picLocks noChangeAspect="1" noChangeArrowheads="1"/>
              </p:cNvPicPr>
              <p:nvPr/>
            </p:nvPicPr>
            <p:blipFill>
              <a:blip r:embed="rId6"/>
              <a:srcRect/>
              <a:stretch>
                <a:fillRect/>
              </a:stretch>
            </p:blipFill>
            <p:spPr bwMode="auto">
              <a:xfrm>
                <a:off x="1447800" y="0"/>
                <a:ext cx="1603632" cy="3048000"/>
              </a:xfrm>
              <a:prstGeom prst="rect">
                <a:avLst/>
              </a:prstGeom>
              <a:noFill/>
            </p:spPr>
          </p:pic>
        </p:grpSp>
        <p:sp>
          <p:nvSpPr>
            <p:cNvPr id="11" name="Rectangle 10"/>
            <p:cNvSpPr/>
            <p:nvPr/>
          </p:nvSpPr>
          <p:spPr>
            <a:xfrm>
              <a:off x="1524000" y="2971800"/>
              <a:ext cx="633507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3600" b="1" dirty="0" smtClean="0">
                  <a:latin typeface="NikoshBAN" pitchFamily="2" charset="0"/>
                  <a:cs typeface="NikoshBAN" pitchFamily="2" charset="0"/>
                </a:rPr>
                <a:t>A </a:t>
              </a:r>
              <a:endParaRPr lang="en-US" sz="3600" b="1" dirty="0"/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3273168" y="0"/>
            <a:ext cx="2975232" cy="3618131"/>
            <a:chOff x="3273168" y="0"/>
            <a:chExt cx="2975232" cy="3618131"/>
          </a:xfrm>
        </p:grpSpPr>
        <p:grpSp>
          <p:nvGrpSpPr>
            <p:cNvPr id="4" name="Group 19"/>
            <p:cNvGrpSpPr/>
            <p:nvPr/>
          </p:nvGrpSpPr>
          <p:grpSpPr>
            <a:xfrm>
              <a:off x="3273168" y="0"/>
              <a:ext cx="2975232" cy="2971800"/>
              <a:chOff x="3120768" y="0"/>
              <a:chExt cx="2975232" cy="2971800"/>
            </a:xfrm>
          </p:grpSpPr>
          <p:pic>
            <p:nvPicPr>
              <p:cNvPr id="43009" name="Picture 1" descr="H:\tr-sup-file\i6 mages.jpg"/>
              <p:cNvPicPr>
                <a:picLocks noChangeAspect="1" noChangeArrowheads="1"/>
              </p:cNvPicPr>
              <p:nvPr/>
            </p:nvPicPr>
            <p:blipFill>
              <a:blip r:embed="rId6"/>
              <a:srcRect/>
              <a:stretch>
                <a:fillRect/>
              </a:stretch>
            </p:blipFill>
            <p:spPr bwMode="auto">
              <a:xfrm>
                <a:off x="3120768" y="0"/>
                <a:ext cx="1603632" cy="2971800"/>
              </a:xfrm>
              <a:prstGeom prst="rect">
                <a:avLst/>
              </a:prstGeom>
              <a:noFill/>
            </p:spPr>
          </p:pic>
          <p:pic>
            <p:nvPicPr>
              <p:cNvPr id="17" name="Picture 4" descr="H:\tr-sup-file\i12 mages.jpg"/>
              <p:cNvPicPr>
                <a:picLocks noChangeAspect="1" noChangeArrowheads="1"/>
              </p:cNvPicPr>
              <p:nvPr/>
            </p:nvPicPr>
            <p:blipFill>
              <a:blip r:embed="rId7"/>
              <a:srcRect/>
              <a:stretch>
                <a:fillRect/>
              </a:stretch>
            </p:blipFill>
            <p:spPr bwMode="auto">
              <a:xfrm>
                <a:off x="4495800" y="0"/>
                <a:ext cx="1600200" cy="2971800"/>
              </a:xfrm>
              <a:prstGeom prst="rect">
                <a:avLst/>
              </a:prstGeom>
              <a:noFill/>
            </p:spPr>
          </p:pic>
        </p:grpSp>
        <p:sp>
          <p:nvSpPr>
            <p:cNvPr id="12" name="Rectangle 11"/>
            <p:cNvSpPr/>
            <p:nvPr/>
          </p:nvSpPr>
          <p:spPr>
            <a:xfrm>
              <a:off x="4267200" y="2971800"/>
              <a:ext cx="623889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3600" b="1" dirty="0" smtClean="0">
                  <a:latin typeface="NikoshBAN" pitchFamily="2" charset="0"/>
                  <a:cs typeface="NikoshBAN" pitchFamily="2" charset="0"/>
                </a:rPr>
                <a:t>B </a:t>
              </a:r>
              <a:endParaRPr lang="en-US" sz="3600" b="1" dirty="0"/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7082187" y="0"/>
            <a:ext cx="2061813" cy="3618131"/>
            <a:chOff x="7082187" y="0"/>
            <a:chExt cx="2061813" cy="3618131"/>
          </a:xfrm>
        </p:grpSpPr>
        <p:pic>
          <p:nvPicPr>
            <p:cNvPr id="16" name="Picture 1" descr="H:\tr-sup-file\i6 mages.jpg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7082187" y="0"/>
              <a:ext cx="2061813" cy="2971800"/>
            </a:xfrm>
            <a:prstGeom prst="rect">
              <a:avLst/>
            </a:prstGeom>
            <a:noFill/>
          </p:spPr>
        </p:pic>
        <p:sp>
          <p:nvSpPr>
            <p:cNvPr id="13" name="Rectangle 12"/>
            <p:cNvSpPr/>
            <p:nvPr/>
          </p:nvSpPr>
          <p:spPr>
            <a:xfrm>
              <a:off x="7467600" y="2971800"/>
              <a:ext cx="646331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3600" b="1" dirty="0" smtClean="0">
                  <a:latin typeface="NikoshBAN" pitchFamily="2" charset="0"/>
                  <a:cs typeface="NikoshBAN" pitchFamily="2" charset="0"/>
                </a:rPr>
                <a:t>C </a:t>
              </a:r>
              <a:endParaRPr lang="en-US" sz="3600" b="1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1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0" y="762000"/>
            <a:ext cx="3505200" cy="1143000"/>
          </a:xfrm>
        </p:spPr>
        <p:txBody>
          <a:bodyPr>
            <a:normAutofit fontScale="90000"/>
          </a:bodyPr>
          <a:lstStyle/>
          <a:p>
            <a:r>
              <a:rPr lang="bn-BD" sz="107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মূল্যায়ন</a:t>
            </a:r>
            <a:endParaRPr lang="en-US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1200" y="2819400"/>
            <a:ext cx="5943600" cy="21336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১।   ফাঁকা সেট কি ?</a:t>
            </a:r>
          </a:p>
          <a:p>
            <a:pPr>
              <a:buNone/>
            </a:pP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২।  সংযোগ সেট কি ? </a:t>
            </a:r>
          </a:p>
          <a:p>
            <a:pPr>
              <a:buNone/>
            </a:pP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৩।  সসীম সেটের  ২ টি উদাহরন বল। </a:t>
            </a:r>
          </a:p>
          <a:p>
            <a:pPr>
              <a:buNone/>
            </a:pPr>
            <a:endParaRPr lang="en-US" sz="3600" dirty="0" smtClean="0"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1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1" name="Title 3"/>
          <p:cNvSpPr>
            <a:spLocks noGrp="1"/>
          </p:cNvSpPr>
          <p:nvPr>
            <p:ph type="ctrTitle"/>
          </p:nvPr>
        </p:nvSpPr>
        <p:spPr>
          <a:xfrm>
            <a:off x="2895600" y="838200"/>
            <a:ext cx="2514600" cy="914400"/>
          </a:xfrm>
        </p:spPr>
        <p:txBody>
          <a:bodyPr/>
          <a:lstStyle/>
          <a:p>
            <a:r>
              <a:rPr lang="bn-BD" sz="4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বাড়ির</a:t>
            </a:r>
            <a:r>
              <a:rPr lang="bn-BD" sz="48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4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কাজ</a:t>
            </a:r>
            <a:endParaRPr lang="en-US" sz="48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152" name="Subtitle 4"/>
          <p:cNvSpPr>
            <a:spLocks noGrp="1"/>
          </p:cNvSpPr>
          <p:nvPr>
            <p:ph type="subTitle" idx="1"/>
          </p:nvPr>
        </p:nvSpPr>
        <p:spPr>
          <a:xfrm>
            <a:off x="381000" y="2057400"/>
            <a:ext cx="8229600" cy="1752600"/>
          </a:xfrm>
        </p:spPr>
        <p:txBody>
          <a:bodyPr>
            <a:noAutofit/>
          </a:bodyPr>
          <a:lstStyle/>
          <a:p>
            <a:pPr algn="l"/>
            <a:r>
              <a:rPr lang="en-US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A</a:t>
            </a:r>
            <a:r>
              <a:rPr lang="bn-BD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={১,২,৩,৪},</a:t>
            </a:r>
            <a:r>
              <a:rPr lang="en-US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B</a:t>
            </a:r>
            <a:r>
              <a:rPr lang="bn-BD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={২,৩,৪},</a:t>
            </a:r>
            <a:r>
              <a:rPr lang="en-US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C</a:t>
            </a:r>
            <a:r>
              <a:rPr lang="bn-BD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={৩,৪,৫} হলে, প্রমাণ কর যে,</a:t>
            </a:r>
            <a:r>
              <a:rPr lang="en-US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A</a:t>
            </a:r>
            <a:r>
              <a:rPr lang="bn-BD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  (B</a:t>
            </a:r>
            <a:r>
              <a:rPr lang="bn-BD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en-US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 C)</a:t>
            </a:r>
            <a:r>
              <a:rPr lang="bn-BD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=</a:t>
            </a:r>
            <a:r>
              <a:rPr lang="bn-BD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(</a:t>
            </a:r>
            <a:r>
              <a:rPr lang="en-US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A </a:t>
            </a:r>
            <a:r>
              <a:rPr lang="bn-BD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  B)    (A  </a:t>
            </a:r>
            <a:r>
              <a:rPr lang="bn-BD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C)</a:t>
            </a:r>
            <a:r>
              <a:rPr lang="bn-BD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36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graphicFrame>
        <p:nvGraphicFramePr>
          <p:cNvPr id="6146" name="Object 2"/>
          <p:cNvGraphicFramePr>
            <a:graphicFrameLocks noChangeAspect="1"/>
          </p:cNvGraphicFramePr>
          <p:nvPr/>
        </p:nvGraphicFramePr>
        <p:xfrm>
          <a:off x="2895600" y="2743200"/>
          <a:ext cx="279400" cy="304800"/>
        </p:xfrm>
        <a:graphic>
          <a:graphicData uri="http://schemas.openxmlformats.org/presentationml/2006/ole">
            <p:oleObj spid="_x0000_s6146" name="Equation" r:id="rId3" imgW="279360" imgH="253800" progId="Equation.3">
              <p:embed/>
            </p:oleObj>
          </a:graphicData>
        </a:graphic>
      </p:graphicFrame>
      <p:graphicFrame>
        <p:nvGraphicFramePr>
          <p:cNvPr id="6147" name="Object 3"/>
          <p:cNvGraphicFramePr>
            <a:graphicFrameLocks noChangeAspect="1"/>
          </p:cNvGraphicFramePr>
          <p:nvPr/>
        </p:nvGraphicFramePr>
        <p:xfrm>
          <a:off x="5943600" y="2743200"/>
          <a:ext cx="304800" cy="304800"/>
        </p:xfrm>
        <a:graphic>
          <a:graphicData uri="http://schemas.openxmlformats.org/presentationml/2006/ole">
            <p:oleObj spid="_x0000_s6147" name="Equation" r:id="rId4" imgW="279360" imgH="253800" progId="Equation.3">
              <p:embed/>
            </p:oleObj>
          </a:graphicData>
        </a:graphic>
      </p:graphicFrame>
      <p:graphicFrame>
        <p:nvGraphicFramePr>
          <p:cNvPr id="6148" name="Object 5"/>
          <p:cNvGraphicFramePr>
            <a:graphicFrameLocks noChangeAspect="1"/>
          </p:cNvGraphicFramePr>
          <p:nvPr/>
        </p:nvGraphicFramePr>
        <p:xfrm>
          <a:off x="2006600" y="2743200"/>
          <a:ext cx="279400" cy="304800"/>
        </p:xfrm>
        <a:graphic>
          <a:graphicData uri="http://schemas.openxmlformats.org/presentationml/2006/ole">
            <p:oleObj spid="_x0000_s6148" name="Equation" r:id="rId5" imgW="279360" imgH="253800" progId="Equation.3">
              <p:embed/>
            </p:oleObj>
          </a:graphicData>
        </a:graphic>
      </p:graphicFrame>
      <p:graphicFrame>
        <p:nvGraphicFramePr>
          <p:cNvPr id="6149" name="Object 6"/>
          <p:cNvGraphicFramePr>
            <a:graphicFrameLocks noChangeAspect="1"/>
          </p:cNvGraphicFramePr>
          <p:nvPr/>
        </p:nvGraphicFramePr>
        <p:xfrm>
          <a:off x="4953000" y="2667000"/>
          <a:ext cx="279400" cy="304800"/>
        </p:xfrm>
        <a:graphic>
          <a:graphicData uri="http://schemas.openxmlformats.org/presentationml/2006/ole">
            <p:oleObj spid="_x0000_s6149" name="Equation" r:id="rId6" imgW="279360" imgH="253800" progId="Equation.3">
              <p:embed/>
            </p:oleObj>
          </a:graphicData>
        </a:graphic>
      </p:graphicFrame>
      <p:graphicFrame>
        <p:nvGraphicFramePr>
          <p:cNvPr id="6150" name="Object 7"/>
          <p:cNvGraphicFramePr>
            <a:graphicFrameLocks noChangeAspect="1"/>
          </p:cNvGraphicFramePr>
          <p:nvPr/>
        </p:nvGraphicFramePr>
        <p:xfrm>
          <a:off x="6781800" y="2743200"/>
          <a:ext cx="228600" cy="304800"/>
        </p:xfrm>
        <a:graphic>
          <a:graphicData uri="http://schemas.openxmlformats.org/presentationml/2006/ole">
            <p:oleObj spid="_x0000_s6150" name="Equation" r:id="rId7" imgW="279360" imgH="2538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61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61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61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61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51" grpId="0"/>
      <p:bldP spid="6152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flow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1334931" y="-39530"/>
            <a:ext cx="6641052" cy="672011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effectLst>
            <a:softEdge rad="635000"/>
          </a:effectLst>
        </p:spPr>
      </p:pic>
      <p:graphicFrame>
        <p:nvGraphicFramePr>
          <p:cNvPr id="4" name="Diagram 3"/>
          <p:cNvGraphicFramePr/>
          <p:nvPr/>
        </p:nvGraphicFramePr>
        <p:xfrm>
          <a:off x="1524000" y="1397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4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5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e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692</TotalTime>
  <Words>309</Words>
  <Application>Microsoft Office PowerPoint</Application>
  <PresentationFormat>On-screen Show (4:3)</PresentationFormat>
  <Paragraphs>78</Paragraphs>
  <Slides>20</Slides>
  <Notes>4</Notes>
  <HiddenSlides>0</HiddenSlides>
  <MMClips>1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Solstice</vt:lpstr>
      <vt:lpstr>Photo Editor Photo</vt:lpstr>
      <vt:lpstr>Equation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কোনটি সেট ?</vt:lpstr>
      <vt:lpstr>সেট প্রকাশের ২ টি পদ্ধতি রয়েছে  ১। টেব্যুলার পদ্ধতি  - ক = { ১,২,৩} ২।  সেট গঠন পদ্ধতি - ক= { x : x জোড় সংখ্যা} </vt:lpstr>
      <vt:lpstr>Slide 12</vt:lpstr>
      <vt:lpstr>বিভিন্ন প্রকার সেট -</vt:lpstr>
      <vt:lpstr>লক্ষ্য কর- A ={কাঠাল,আম,লিচু,পেয়ারা} B={লিচু,পেয়ারা}  C ={কাঠাল,তেঁতুল} অতএব, B ; A  এর উপসেট, কিন্তু C; A  এর উপসেট নয়।</vt:lpstr>
      <vt:lpstr>Slide 15</vt:lpstr>
      <vt:lpstr>লক্ষ্য কর- A ={কাঠাল,আম, পেয়ারা},  B={লিচু,পেয়ারা}            C ={কাঠাল, আম,লিচু,পেয়ারা}  সংযোগ (   ) AওB দুটি সেট হলে,তাদের সংযোগ সেট হল AওB এর সকল উপাদান / সদস্য নিয়ে গঠিত সেট ।</vt:lpstr>
      <vt:lpstr>A ={কাঠাল, লিচু}, B={লিচু,পেয়ারা},C ={লিচু}  ছেদ (   ) - AওB দুটি সেট হলে,তাদের ছেদ সেট হল AওB এর  মধ্যকার যে সকল উপাদান / সদস্য সাধারন , তাদের নিয়ে গঠিত সেট ।</vt:lpstr>
      <vt:lpstr>মূল্যায়ন</vt:lpstr>
      <vt:lpstr>বাড়ির কাজ</vt:lpstr>
      <vt:lpstr>Slide 20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/>
  <cp:lastModifiedBy>User</cp:lastModifiedBy>
  <cp:revision>143</cp:revision>
  <dcterms:created xsi:type="dcterms:W3CDTF">2006-08-16T00:00:00Z</dcterms:created>
  <dcterms:modified xsi:type="dcterms:W3CDTF">2014-01-23T16:20:17Z</dcterms:modified>
</cp:coreProperties>
</file>